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5"/>
  </p:sldMasterIdLst>
  <p:notesMasterIdLst>
    <p:notesMasterId r:id="rId20"/>
  </p:notesMasterIdLst>
  <p:sldIdLst>
    <p:sldId id="264" r:id="rId6"/>
    <p:sldId id="299" r:id="rId7"/>
    <p:sldId id="274" r:id="rId8"/>
    <p:sldId id="263" r:id="rId9"/>
    <p:sldId id="265" r:id="rId10"/>
    <p:sldId id="266" r:id="rId11"/>
    <p:sldId id="293" r:id="rId12"/>
    <p:sldId id="296" r:id="rId13"/>
    <p:sldId id="268" r:id="rId14"/>
    <p:sldId id="271" r:id="rId15"/>
    <p:sldId id="270" r:id="rId16"/>
    <p:sldId id="295" r:id="rId17"/>
    <p:sldId id="300" r:id="rId18"/>
    <p:sldId id="29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988EF33-2AFA-4DE9-86D2-4A6DF9190116}">
          <p14:sldIdLst>
            <p14:sldId id="264"/>
            <p14:sldId id="299"/>
            <p14:sldId id="274"/>
            <p14:sldId id="263"/>
            <p14:sldId id="265"/>
            <p14:sldId id="266"/>
            <p14:sldId id="293"/>
            <p14:sldId id="296"/>
            <p14:sldId id="268"/>
            <p14:sldId id="271"/>
            <p14:sldId id="270"/>
            <p14:sldId id="295"/>
            <p14:sldId id="300"/>
            <p14:sldId id="298"/>
          </p14:sldIdLst>
        </p14:section>
      </p14:sectionLst>
    </p:ext>
    <p:ext uri="{EFAFB233-063F-42B5-8137-9DF3F51BA10A}">
      <p15:sldGuideLst xmlns:p15="http://schemas.microsoft.com/office/powerpoint/2012/main">
        <p15:guide id="1" pos="2880" userDrawn="1">
          <p15:clr>
            <a:srgbClr val="A4A3A4"/>
          </p15:clr>
        </p15:guide>
        <p15:guide id="2" pos="298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40" autoAdjust="0"/>
    <p:restoredTop sz="94609" autoAdjust="0"/>
  </p:normalViewPr>
  <p:slideViewPr>
    <p:cSldViewPr snapToGrid="0">
      <p:cViewPr varScale="1">
        <p:scale>
          <a:sx n="104" d="100"/>
          <a:sy n="104" d="100"/>
        </p:scale>
        <p:origin x="2208" y="108"/>
      </p:cViewPr>
      <p:guideLst>
        <p:guide pos="2880"/>
        <p:guide pos="2980"/>
        <p:guide orient="horz" pos="2160"/>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29" tIns="46415" rIns="92829" bIns="46415"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2829" tIns="46415" rIns="92829" bIns="46415" rtlCol="0"/>
          <a:lstStyle>
            <a:lvl1pPr algn="r">
              <a:defRPr sz="1200"/>
            </a:lvl1pPr>
          </a:lstStyle>
          <a:p>
            <a:fld id="{C1E4B8CC-50C6-460D-A937-1D42699A48E1}" type="datetimeFigureOut">
              <a:rPr lang="en-US" smtClean="0"/>
              <a:t>9/4/2020</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2829" tIns="46415" rIns="92829" bIns="46415" rtlCol="0" anchor="ctr"/>
          <a:lstStyle/>
          <a:p>
            <a:endParaRPr lang="en-US" dirty="0"/>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2829" tIns="46415" rIns="92829"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4"/>
          </a:xfrm>
          <a:prstGeom prst="rect">
            <a:avLst/>
          </a:prstGeom>
        </p:spPr>
        <p:txBody>
          <a:bodyPr vert="horz" lIns="92829" tIns="46415" rIns="92829"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2829" tIns="46415" rIns="92829" bIns="46415" rtlCol="0" anchor="b"/>
          <a:lstStyle>
            <a:lvl1pPr algn="r">
              <a:defRPr sz="1200"/>
            </a:lvl1pPr>
          </a:lstStyle>
          <a:p>
            <a:fld id="{13AFE1A4-0A45-453D-A823-FBDE329F22DD}" type="slidenum">
              <a:rPr lang="en-US" smtClean="0"/>
              <a:t>‹#›</a:t>
            </a:fld>
            <a:endParaRPr lang="en-US" dirty="0"/>
          </a:p>
        </p:txBody>
      </p:sp>
    </p:spTree>
    <p:extLst>
      <p:ext uri="{BB962C8B-B14F-4D97-AF65-F5344CB8AC3E}">
        <p14:creationId xmlns:p14="http://schemas.microsoft.com/office/powerpoint/2010/main" val="1961485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FE1A4-0A45-453D-A823-FBDE329F22DD}" type="slidenum">
              <a:rPr lang="en-US" smtClean="0"/>
              <a:t>1</a:t>
            </a:fld>
            <a:endParaRPr lang="en-US" dirty="0"/>
          </a:p>
        </p:txBody>
      </p:sp>
    </p:spTree>
    <p:extLst>
      <p:ext uri="{BB962C8B-B14F-4D97-AF65-F5344CB8AC3E}">
        <p14:creationId xmlns:p14="http://schemas.microsoft.com/office/powerpoint/2010/main" val="21924100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SC Title Slide">
    <p:bg>
      <p:bgPr>
        <a:gradFill>
          <a:gsLst>
            <a:gs pos="0">
              <a:srgbClr val="7F7F73">
                <a:lumMod val="5000"/>
                <a:lumOff val="95000"/>
              </a:srgbClr>
            </a:gs>
            <a:gs pos="74000">
              <a:srgbClr val="7F7F73"/>
            </a:gs>
            <a:gs pos="83000">
              <a:srgbClr val="7F7F73"/>
            </a:gs>
            <a:gs pos="100000">
              <a:srgbClr val="7F7F73">
                <a:lumMod val="50000"/>
                <a:lumOff val="50000"/>
              </a:srgbClr>
            </a:gs>
          </a:gsLst>
          <a:lin ang="3600000" scaled="0"/>
        </a:gra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476875"/>
          </a:xfrm>
          <a:prstGeom prst="rect">
            <a:avLst/>
          </a:prstGeom>
        </p:spPr>
      </p:pic>
      <p:pic>
        <p:nvPicPr>
          <p:cNvPr id="6" name="LowerBa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95700"/>
            <a:ext cx="9144000" cy="3162300"/>
          </a:xfrm>
          <a:prstGeom prst="rect">
            <a:avLst/>
          </a:prstGeom>
        </p:spPr>
      </p:pic>
      <p:sp>
        <p:nvSpPr>
          <p:cNvPr id="3" name="Subtitle 2"/>
          <p:cNvSpPr>
            <a:spLocks noGrp="1"/>
          </p:cNvSpPr>
          <p:nvPr>
            <p:ph type="subTitle" idx="1"/>
          </p:nvPr>
        </p:nvSpPr>
        <p:spPr>
          <a:xfrm>
            <a:off x="511744" y="5863173"/>
            <a:ext cx="7155611" cy="332399"/>
          </a:xfrm>
        </p:spPr>
        <p:txBody>
          <a:bodyPr wrap="square" lIns="0" tIns="0" rIns="0" bIns="0">
            <a:spAutoFit/>
          </a:bodyPr>
          <a:lstStyle>
            <a:lvl1pPr marL="0" indent="0" algn="l" defTabSz="914400" rtl="0" eaLnBrk="1" latinLnBrk="0" hangingPunct="1">
              <a:lnSpc>
                <a:spcPct val="90000"/>
              </a:lnSpc>
              <a:spcBef>
                <a:spcPct val="0"/>
              </a:spcBef>
              <a:buClrTx/>
              <a:buFont typeface="Wingdings" panose="05000000000000000000" pitchFamily="2" charset="2"/>
              <a:buNone/>
              <a:defRPr lang="en-US" sz="2400" b="0" kern="1200" dirty="0">
                <a:solidFill>
                  <a:schemeClr val="tx1"/>
                </a:solidFill>
                <a:latin typeface="Arial" panose="020B0604020202020204" pitchFamily="34" charset="0"/>
                <a:ea typeface="+mj-ea"/>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2" name="Title 1"/>
          <p:cNvSpPr>
            <a:spLocks noGrp="1"/>
          </p:cNvSpPr>
          <p:nvPr>
            <p:ph type="ctrTitle"/>
          </p:nvPr>
        </p:nvSpPr>
        <p:spPr>
          <a:xfrm>
            <a:off x="511744" y="5366881"/>
            <a:ext cx="7155611" cy="484748"/>
          </a:xfrm>
        </p:spPr>
        <p:txBody>
          <a:bodyPr wrap="square" lIns="0" tIns="0" rIns="0" bIns="0" anchor="t" anchorCtr="0">
            <a:spAutoFit/>
          </a:bodyPr>
          <a:lstStyle>
            <a:lvl1pPr marL="0" algn="l" defTabSz="914400" rtl="0" eaLnBrk="1" latinLnBrk="0" hangingPunct="1">
              <a:lnSpc>
                <a:spcPct val="90000"/>
              </a:lnSpc>
              <a:spcBef>
                <a:spcPct val="0"/>
              </a:spcBef>
              <a:buNone/>
              <a:defRPr lang="en-US" sz="3500" b="1" kern="1200" dirty="0">
                <a:solidFill>
                  <a:schemeClr val="bg1"/>
                </a:solidFill>
                <a:effectLst>
                  <a:outerShdw blurRad="88900" dist="38100" dir="3600000" algn="t" rotWithShape="0">
                    <a:prstClr val="black">
                      <a:alpha val="90000"/>
                    </a:prstClr>
                  </a:outerShdw>
                </a:effectLst>
                <a:latin typeface="Arial" panose="020B0604020202020204" pitchFamily="34" charset="0"/>
                <a:ea typeface="+mj-ea"/>
                <a:cs typeface="Arial" panose="020B0604020202020204" pitchFamily="34" charset="0"/>
              </a:defRPr>
            </a:lvl1pPr>
          </a:lstStyle>
          <a:p>
            <a:pPr marL="0" lvl="0" algn="l" defTabSz="914400" rtl="0" eaLnBrk="1" latinLnBrk="0" hangingPunct="1">
              <a:lnSpc>
                <a:spcPct val="90000"/>
              </a:lnSpc>
              <a:spcBef>
                <a:spcPct val="0"/>
              </a:spcBef>
              <a:buNone/>
            </a:pPr>
            <a:r>
              <a:rPr lang="en-US" dirty="0" smtClean="0"/>
              <a:t>Click to edit Master title style</a:t>
            </a:r>
            <a:endParaRPr lang="en-US" dirty="0"/>
          </a:p>
        </p:txBody>
      </p:sp>
      <p:pic>
        <p:nvPicPr>
          <p:cNvPr id="7" name="Army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1744" y="0"/>
            <a:ext cx="1495425" cy="1857375"/>
          </a:xfrm>
          <a:prstGeom prst="rect">
            <a:avLst/>
          </a:prstGeom>
        </p:spPr>
      </p:pic>
      <p:sp>
        <p:nvSpPr>
          <p:cNvPr id="11" name="Classification Lower"/>
          <p:cNvSpPr txBox="1">
            <a:spLocks/>
          </p:cNvSpPr>
          <p:nvPr userDrawn="1"/>
        </p:nvSpPr>
        <p:spPr>
          <a:xfrm>
            <a:off x="0" y="6724790"/>
            <a:ext cx="8515350" cy="138499"/>
          </a:xfrm>
          <a:prstGeom prst="rect">
            <a:avLst/>
          </a:prstGeom>
        </p:spPr>
        <p:txBody>
          <a:bodyPr vert="horz" wrap="square" lIns="9144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900" b="1" dirty="0" smtClean="0"/>
              <a:t>UNCLASSIFIED</a:t>
            </a:r>
            <a:endParaRPr lang="en-US" sz="900" b="1" dirty="0"/>
          </a:p>
        </p:txBody>
      </p:sp>
      <p:sp>
        <p:nvSpPr>
          <p:cNvPr id="12" name="Classification Top"/>
          <p:cNvSpPr txBox="1">
            <a:spLocks/>
          </p:cNvSpPr>
          <p:nvPr userDrawn="1"/>
        </p:nvSpPr>
        <p:spPr>
          <a:xfrm>
            <a:off x="781050" y="0"/>
            <a:ext cx="7886700" cy="138499"/>
          </a:xfrm>
          <a:prstGeom prst="rect">
            <a:avLst/>
          </a:prstGeom>
        </p:spPr>
        <p:txBody>
          <a:bodyPr vert="horz"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1" dirty="0" smtClean="0">
                <a:solidFill>
                  <a:schemeClr val="bg1"/>
                </a:solidFill>
              </a:rPr>
              <a:t>UNCLASSIFIED</a:t>
            </a:r>
            <a:endParaRPr lang="en-US" sz="900" b="1" dirty="0">
              <a:solidFill>
                <a:schemeClr val="bg1"/>
              </a:solidFill>
            </a:endParaRPr>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778256" y="4089863"/>
            <a:ext cx="914433" cy="835182"/>
          </a:xfrm>
          <a:prstGeom prst="rect">
            <a:avLst/>
          </a:prstGeom>
        </p:spPr>
      </p:pic>
    </p:spTree>
    <p:extLst>
      <p:ext uri="{BB962C8B-B14F-4D97-AF65-F5344CB8AC3E}">
        <p14:creationId xmlns:p14="http://schemas.microsoft.com/office/powerpoint/2010/main" val="171503200"/>
      </p:ext>
    </p:extLst>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MSC 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95528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42883443"/>
      </p:ext>
    </p:extLst>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MSC 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1248" y="100584"/>
            <a:ext cx="795528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88515512"/>
      </p:ext>
    </p:extLst>
  </p:cSld>
  <p:clrMapOvr>
    <a:masterClrMapping/>
  </p:clrMapOvr>
  <p:transition spd="slow">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MSC 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7" y="100584"/>
            <a:ext cx="795528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474857662"/>
      </p:ext>
    </p:extLst>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SC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761" y="104035"/>
            <a:ext cx="7955280" cy="480131"/>
          </a:xfrm>
        </p:spPr>
        <p:txBody>
          <a:bodyPr vert="horz" lIns="182880" tIns="45720" rIns="91440" bIns="45720" rtlCol="0" anchor="t" anchorCtr="0">
            <a:spAutoFit/>
          </a:bodyPr>
          <a:lstStyle>
            <a:lvl1pPr>
              <a:defRPr lang="en-US" dirty="0"/>
            </a:lvl1pPr>
          </a:lstStyle>
          <a:p>
            <a:pPr lvl="0"/>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38591226"/>
      </p:ext>
    </p:extLst>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MSC 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95528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Tree>
    <p:extLst>
      <p:ext uri="{BB962C8B-B14F-4D97-AF65-F5344CB8AC3E}">
        <p14:creationId xmlns:p14="http://schemas.microsoft.com/office/powerpoint/2010/main" val="3671473208"/>
      </p:ext>
    </p:extLst>
  </p:cSld>
  <p:clrMapOvr>
    <a:masterClrMapping/>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SC 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3" name="Content Placeholder 2"/>
          <p:cNvSpPr>
            <a:spLocks noGrp="1"/>
          </p:cNvSpPr>
          <p:nvPr>
            <p:ph idx="1"/>
          </p:nvPr>
        </p:nvSpPr>
        <p:spPr>
          <a:xfrm>
            <a:off x="836761" y="1144468"/>
            <a:ext cx="777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5" hasCustomPrompt="1"/>
          </p:nvPr>
        </p:nvSpPr>
        <p:spPr>
          <a:xfrm>
            <a:off x="836760" y="591864"/>
            <a:ext cx="7470627" cy="369332"/>
          </a:xfrm>
        </p:spPr>
        <p:txBody>
          <a:bodyPr vert="horz" wrap="square"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smtClean="0"/>
              <a:t>Click to add subtitle</a:t>
            </a:r>
            <a:endParaRPr lang="en-US" dirty="0"/>
          </a:p>
        </p:txBody>
      </p:sp>
    </p:spTree>
    <p:extLst>
      <p:ext uri="{BB962C8B-B14F-4D97-AF65-F5344CB8AC3E}">
        <p14:creationId xmlns:p14="http://schemas.microsoft.com/office/powerpoint/2010/main" val="461477913"/>
      </p:ext>
    </p:extLst>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SC Title, Subtitle, Content and Bumper">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3" name="Content Placeholder 2"/>
          <p:cNvSpPr>
            <a:spLocks noGrp="1"/>
          </p:cNvSpPr>
          <p:nvPr>
            <p:ph idx="1"/>
          </p:nvPr>
        </p:nvSpPr>
        <p:spPr>
          <a:xfrm>
            <a:off x="836761" y="1144468"/>
            <a:ext cx="77724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5" hasCustomPrompt="1"/>
          </p:nvPr>
        </p:nvSpPr>
        <p:spPr>
          <a:xfrm>
            <a:off x="836760" y="591864"/>
            <a:ext cx="7470627" cy="369332"/>
          </a:xfrm>
        </p:spPr>
        <p:txBody>
          <a:bodyPr vert="horz" wrap="square"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smtClean="0"/>
              <a:t>Click to add subtitle</a:t>
            </a:r>
            <a:endParaRPr lang="en-US" dirty="0"/>
          </a:p>
        </p:txBody>
      </p:sp>
    </p:spTree>
    <p:extLst>
      <p:ext uri="{BB962C8B-B14F-4D97-AF65-F5344CB8AC3E}">
        <p14:creationId xmlns:p14="http://schemas.microsoft.com/office/powerpoint/2010/main" val="3917278634"/>
      </p:ext>
    </p:extLst>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SC Title, Subtitle and Bumper">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9" name="Text Placeholder 6"/>
          <p:cNvSpPr>
            <a:spLocks noGrp="1"/>
          </p:cNvSpPr>
          <p:nvPr>
            <p:ph type="body" sz="quarter" idx="15" hasCustomPrompt="1"/>
          </p:nvPr>
        </p:nvSpPr>
        <p:spPr>
          <a:xfrm>
            <a:off x="836760" y="591864"/>
            <a:ext cx="7470627" cy="369332"/>
          </a:xfrm>
        </p:spPr>
        <p:txBody>
          <a:bodyPr vert="horz" wrap="square"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smtClean="0"/>
              <a:t>Click to add subtitle</a:t>
            </a:r>
            <a:endParaRPr lang="en-US" dirty="0"/>
          </a:p>
        </p:txBody>
      </p:sp>
    </p:spTree>
    <p:extLst>
      <p:ext uri="{BB962C8B-B14F-4D97-AF65-F5344CB8AC3E}">
        <p14:creationId xmlns:p14="http://schemas.microsoft.com/office/powerpoint/2010/main" val="3599260183"/>
      </p:ext>
    </p:extLst>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SC Title and Bumper">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Tree>
    <p:extLst>
      <p:ext uri="{BB962C8B-B14F-4D97-AF65-F5344CB8AC3E}">
        <p14:creationId xmlns:p14="http://schemas.microsoft.com/office/powerpoint/2010/main" val="4270549383"/>
      </p:ext>
    </p:extLst>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SC Title and Subtitle">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vert="horz" lIns="182880" tIns="45720" rIns="91440" bIns="45720" rtlCol="0" anchor="t" anchorCtr="0">
            <a:spAutoFit/>
          </a:bodyPr>
          <a:lstStyle>
            <a:lvl1pPr>
              <a:defRPr lang="en-US" dirty="0"/>
            </a:lvl1pPr>
          </a:lstStyle>
          <a:p>
            <a:pPr lvl="0"/>
            <a:r>
              <a:rPr lang="en-US" smtClean="0"/>
              <a:t>Click to edit Master title style</a:t>
            </a:r>
            <a:endParaRPr lang="en-US" dirty="0"/>
          </a:p>
        </p:txBody>
      </p:sp>
      <p:sp>
        <p:nvSpPr>
          <p:cNvPr id="9" name="Text Placeholder 6"/>
          <p:cNvSpPr>
            <a:spLocks noGrp="1"/>
          </p:cNvSpPr>
          <p:nvPr>
            <p:ph type="body" sz="quarter" idx="15" hasCustomPrompt="1"/>
          </p:nvPr>
        </p:nvSpPr>
        <p:spPr>
          <a:xfrm>
            <a:off x="836760" y="591864"/>
            <a:ext cx="7470627" cy="369332"/>
          </a:xfrm>
        </p:spPr>
        <p:txBody>
          <a:bodyPr vert="horz" wrap="square" lIns="182880" tIns="45720" rIns="91440" bIns="45720" rtlCol="0" anchor="t" anchorCtr="0">
            <a:spAutoFit/>
          </a:bodyPr>
          <a:lstStyle>
            <a:lvl1pPr marL="0" indent="0">
              <a:buFont typeface="Arial" panose="020B0604020202020204" pitchFamily="34" charset="0"/>
              <a:buNone/>
              <a:defRPr lang="en-US" sz="2000" b="1" i="1" smtClean="0">
                <a:solidFill>
                  <a:schemeClr val="tx1"/>
                </a:solidFill>
                <a:ea typeface="+mj-ea"/>
              </a:defRPr>
            </a:lvl1pPr>
            <a:lvl2pPr>
              <a:defRPr lang="en-US" smtClean="0"/>
            </a:lvl2pPr>
            <a:lvl3pPr>
              <a:defRPr lang="en-US" smtClean="0"/>
            </a:lvl3pPr>
            <a:lvl4pPr>
              <a:defRPr lang="en-US" smtClean="0"/>
            </a:lvl4pPr>
            <a:lvl5pPr>
              <a:defRPr lang="en-US"/>
            </a:lvl5pPr>
          </a:lstStyle>
          <a:p>
            <a:pPr marL="0" lvl="0">
              <a:spcBef>
                <a:spcPct val="0"/>
              </a:spcBef>
            </a:pPr>
            <a:r>
              <a:rPr lang="en-US" dirty="0" smtClean="0"/>
              <a:t>Click to add subtitle</a:t>
            </a:r>
            <a:endParaRPr lang="en-US" dirty="0"/>
          </a:p>
        </p:txBody>
      </p:sp>
    </p:spTree>
    <p:extLst>
      <p:ext uri="{BB962C8B-B14F-4D97-AF65-F5344CB8AC3E}">
        <p14:creationId xmlns:p14="http://schemas.microsoft.com/office/powerpoint/2010/main" val="1802698757"/>
      </p:ext>
    </p:extLst>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MSC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582375"/>
      </p:ext>
    </p:extLst>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LowerBa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5877963"/>
            <a:ext cx="9144000" cy="923925"/>
          </a:xfrm>
          <a:prstGeom prst="rect">
            <a:avLst/>
          </a:prstGeom>
        </p:spPr>
      </p:pic>
      <p:pic>
        <p:nvPicPr>
          <p:cNvPr id="10" name="TopBa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793"/>
            <a:ext cx="9144000" cy="1028700"/>
          </a:xfrm>
          <a:prstGeom prst="rect">
            <a:avLst/>
          </a:prstGeom>
        </p:spPr>
      </p:pic>
      <p:sp>
        <p:nvSpPr>
          <p:cNvPr id="2" name="Title Placeholder 1"/>
          <p:cNvSpPr>
            <a:spLocks noGrp="1"/>
          </p:cNvSpPr>
          <p:nvPr>
            <p:ph type="title"/>
          </p:nvPr>
        </p:nvSpPr>
        <p:spPr bwMode="gray">
          <a:xfrm>
            <a:off x="836761" y="99565"/>
            <a:ext cx="7955280" cy="480131"/>
          </a:xfrm>
          <a:prstGeom prst="rect">
            <a:avLst/>
          </a:prstGeom>
        </p:spPr>
        <p:txBody>
          <a:bodyPr vert="horz" lIns="182880" tIns="45720" rIns="91440" bIns="45720" rtlCol="0" anchor="t" anchorCtr="0">
            <a:spAutoFit/>
          </a:bodyPr>
          <a:lstStyle/>
          <a:p>
            <a:pPr marL="0" lvl="0"/>
            <a:r>
              <a:rPr lang="en-US" dirty="0" smtClean="0"/>
              <a:t>Click To Edit Master Title Style</a:t>
            </a:r>
            <a:endParaRPr lang="en-US" dirty="0"/>
          </a:p>
        </p:txBody>
      </p:sp>
      <p:sp>
        <p:nvSpPr>
          <p:cNvPr id="3" name="Text Placeholder 2"/>
          <p:cNvSpPr>
            <a:spLocks noGrp="1"/>
          </p:cNvSpPr>
          <p:nvPr>
            <p:ph type="body" idx="1"/>
          </p:nvPr>
        </p:nvSpPr>
        <p:spPr>
          <a:xfrm>
            <a:off x="836761" y="711257"/>
            <a:ext cx="77724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4"/>
            <a:endParaRPr lang="en-US" dirty="0"/>
          </a:p>
        </p:txBody>
      </p:sp>
      <p:sp>
        <p:nvSpPr>
          <p:cNvPr id="8" name="Classification Lower"/>
          <p:cNvSpPr txBox="1">
            <a:spLocks/>
          </p:cNvSpPr>
          <p:nvPr userDrawn="1"/>
        </p:nvSpPr>
        <p:spPr>
          <a:xfrm>
            <a:off x="5461462" y="6615087"/>
            <a:ext cx="2061557" cy="153888"/>
          </a:xfrm>
          <a:prstGeom prst="rect">
            <a:avLst/>
          </a:prstGeom>
        </p:spPr>
        <p:txBody>
          <a:bodyPr vert="horz" wrap="square" lIns="9144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000" b="0" i="1" dirty="0" smtClean="0"/>
              <a:t>	</a:t>
            </a:r>
            <a:r>
              <a:rPr lang="en-US" sz="1000" b="0" i="1" baseline="0" dirty="0" smtClean="0"/>
              <a:t> 2020</a:t>
            </a:r>
            <a:endParaRPr lang="en-US" sz="1000" b="0" i="1" dirty="0" smtClean="0">
              <a:latin typeface="Arial" panose="020B0604020202020204" pitchFamily="34" charset="0"/>
              <a:cs typeface="Arial" panose="020B0604020202020204" pitchFamily="34" charset="0"/>
            </a:endParaRPr>
          </a:p>
        </p:txBody>
      </p:sp>
      <p:sp>
        <p:nvSpPr>
          <p:cNvPr id="7" name="Classification Top"/>
          <p:cNvSpPr txBox="1">
            <a:spLocks/>
          </p:cNvSpPr>
          <p:nvPr userDrawn="1"/>
        </p:nvSpPr>
        <p:spPr bwMode="gray">
          <a:xfrm>
            <a:off x="781050" y="0"/>
            <a:ext cx="7886700" cy="138499"/>
          </a:xfrm>
          <a:prstGeom prst="rect">
            <a:avLst/>
          </a:prstGeom>
        </p:spPr>
        <p:txBody>
          <a:bodyPr vert="horz" lIns="0" tIns="0" rIns="0" bIns="0" rtlCol="0" anchor="t" anchorCtr="0">
            <a:spAutoFit/>
          </a:bodyPr>
          <a:lstStyle>
            <a:defPPr>
              <a:defRPr lang="en-US"/>
            </a:defPPr>
            <a:lvl1pPr marL="0" algn="ctr"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b="1" dirty="0" smtClean="0">
                <a:solidFill>
                  <a:schemeClr val="bg1"/>
                </a:solidFill>
              </a:rPr>
              <a:t>UNCLASSIFIED//</a:t>
            </a:r>
            <a:endParaRPr lang="en-US" sz="900" b="1" dirty="0">
              <a:solidFill>
                <a:schemeClr val="bg1"/>
              </a:solidFill>
            </a:endParaRPr>
          </a:p>
        </p:txBody>
      </p:sp>
      <p:pic>
        <p:nvPicPr>
          <p:cNvPr id="11" name="Picture 10"/>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8296101" y="6054652"/>
            <a:ext cx="659247" cy="602112"/>
          </a:xfrm>
          <a:prstGeom prst="rect">
            <a:avLst/>
          </a:prstGeom>
        </p:spPr>
      </p:pic>
    </p:spTree>
    <p:extLst>
      <p:ext uri="{BB962C8B-B14F-4D97-AF65-F5344CB8AC3E}">
        <p14:creationId xmlns:p14="http://schemas.microsoft.com/office/powerpoint/2010/main" val="19996787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98" r:id="rId4"/>
    <p:sldLayoutId id="2147483699" r:id="rId5"/>
    <p:sldLayoutId id="2147483700" r:id="rId6"/>
    <p:sldLayoutId id="2147483703" r:id="rId7"/>
    <p:sldLayoutId id="2147483701" r:id="rId8"/>
    <p:sldLayoutId id="2147483680" r:id="rId9"/>
    <p:sldLayoutId id="2147483682" r:id="rId10"/>
    <p:sldLayoutId id="2147483683" r:id="rId11"/>
    <p:sldLayoutId id="2147483684" r:id="rId12"/>
  </p:sldLayoutIdLst>
  <p:transition spd="slow">
    <p:fade/>
  </p:transition>
  <p:timing>
    <p:tnLst>
      <p:par>
        <p:cTn id="1" dur="indefinite" restart="never" nodeType="tmRoot"/>
      </p:par>
    </p:tnLst>
  </p:timing>
  <p:hf hdr="0" ftr="0" dt="0"/>
  <p:txStyles>
    <p:titleStyle>
      <a:lvl1pPr marL="0" algn="l" defTabSz="914400" rtl="0" eaLnBrk="1" latinLnBrk="0" hangingPunct="1">
        <a:lnSpc>
          <a:spcPct val="90000"/>
        </a:lnSpc>
        <a:spcBef>
          <a:spcPct val="0"/>
        </a:spcBef>
        <a:buNone/>
        <a:defRPr lang="en-US" sz="2800" b="1" kern="1200" dirty="0">
          <a:solidFill>
            <a:srgbClr val="7F7F73"/>
          </a:solidFill>
          <a:latin typeface="Arial" panose="020B0604020202020204" pitchFamily="34" charset="0"/>
          <a:ea typeface="+mj-ea"/>
          <a:cs typeface="Arial" panose="020B0604020202020204" pitchFamily="34" charset="0"/>
        </a:defRPr>
      </a:lvl1pPr>
    </p:titleStyle>
    <p:bodyStyle>
      <a:lvl1pPr marL="173038" indent="-173038" algn="l" defTabSz="914400" rtl="0" eaLnBrk="1" latinLnBrk="0" hangingPunct="1">
        <a:lnSpc>
          <a:spcPct val="90000"/>
        </a:lnSpc>
        <a:spcBef>
          <a:spcPts val="1000"/>
        </a:spcBef>
        <a:buClrTx/>
        <a:buFont typeface="Wingdings" panose="05000000000000000000" pitchFamily="2" charset="2"/>
        <a:buChar char="ü"/>
        <a:defRPr lang="en-US" sz="2400" b="1" kern="1200" dirty="0" smtClean="0">
          <a:solidFill>
            <a:schemeClr val="tx1"/>
          </a:solidFill>
          <a:latin typeface="Arial" panose="020B0604020202020204" pitchFamily="34" charset="0"/>
          <a:ea typeface="+mn-ea"/>
          <a:cs typeface="Arial" panose="020B0604020202020204" pitchFamily="34" charset="0"/>
        </a:defRPr>
      </a:lvl1pPr>
      <a:lvl2pPr marL="514350" indent="-174625"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741363" indent="-223838"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974725" indent="-173038"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1198563"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574675" indent="-228600" algn="r"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792">
          <p15:clr>
            <a:srgbClr val="F26B43"/>
          </p15:clr>
        </p15:guide>
        <p15:guide id="3" pos="5352">
          <p15:clr>
            <a:srgbClr val="F26B43"/>
          </p15:clr>
        </p15:guide>
        <p15:guide id="4" orient="horz" pos="1104">
          <p15:clr>
            <a:srgbClr val="F26B43"/>
          </p15:clr>
        </p15:guide>
        <p15:guide id="5" orient="horz" pos="2376">
          <p15:clr>
            <a:srgbClr val="F26B43"/>
          </p15:clr>
        </p15:guide>
        <p15:guide id="6" orient="horz" pos="3432">
          <p15:clr>
            <a:srgbClr val="F26B43"/>
          </p15:clr>
        </p15:guide>
        <p15:guide id="7" pos="5760">
          <p15:clr>
            <a:srgbClr val="F26B43"/>
          </p15:clr>
        </p15:guide>
        <p15:guide id="8" orient="horz">
          <p15:clr>
            <a:srgbClr val="F26B43"/>
          </p15:clr>
        </p15:guide>
        <p15:guide id="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whaketa.m.riley.civ@mail.mil" TargetMode="External"/><Relationship Id="rId2" Type="http://schemas.openxmlformats.org/officeDocument/2006/relationships/hyperlink" Target="mailto:gloria.m.chambers.civ@mail.m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gloria.m.chamber.civ@mail.mil" TargetMode="External"/><Relationship Id="rId2" Type="http://schemas.openxmlformats.org/officeDocument/2006/relationships/hyperlink" Target="mailto:whaketa.m.fordriley.civ@mail.mil" TargetMode="External"/><Relationship Id="rId1" Type="http://schemas.openxmlformats.org/officeDocument/2006/relationships/slideLayout" Target="../slideLayouts/slideLayout5.xml"/><Relationship Id="rId4" Type="http://schemas.openxmlformats.org/officeDocument/2006/relationships/hyperlink" Target="mailto:stephen.j.robateau.civ@mail.mi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whaketa.m.fordriley.civ@mail.mil" TargetMode="External"/><Relationship Id="rId2" Type="http://schemas.openxmlformats.org/officeDocument/2006/relationships/hyperlink" Target="mailto:gloria.m.chambers.civ@mail.mil" TargetMode="External"/><Relationship Id="rId1" Type="http://schemas.openxmlformats.org/officeDocument/2006/relationships/slideLayout" Target="../slideLayouts/slideLayout5.xml"/><Relationship Id="rId4" Type="http://schemas.openxmlformats.org/officeDocument/2006/relationships/hyperlink" Target="mailto:stephen.j.robateau.civ@mail.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6271828"/>
            <a:ext cx="1543050" cy="369332"/>
          </a:xfrm>
          <a:prstGeom prst="rect">
            <a:avLst/>
          </a:prstGeom>
          <a:noFill/>
        </p:spPr>
        <p:txBody>
          <a:bodyPr wrap="square" rtlCol="0">
            <a:spAutoFit/>
          </a:bodyPr>
          <a:lstStyle/>
          <a:p>
            <a:r>
              <a:rPr lang="en-US" sz="900" dirty="0" smtClean="0">
                <a:latin typeface="Arial" pitchFamily="34" charset="0"/>
                <a:cs typeface="Arial" pitchFamily="34" charset="0"/>
              </a:rPr>
              <a:t>Version 1</a:t>
            </a:r>
          </a:p>
          <a:p>
            <a:r>
              <a:rPr lang="en-US" sz="900" dirty="0" smtClean="0">
                <a:latin typeface="Arial" pitchFamily="34" charset="0"/>
                <a:cs typeface="Arial" pitchFamily="34" charset="0"/>
              </a:rPr>
              <a:t>As of 22 Oct 2019</a:t>
            </a:r>
            <a:endParaRPr lang="en-US" sz="900" dirty="0">
              <a:latin typeface="Arial" pitchFamily="34" charset="0"/>
              <a:cs typeface="Arial" pitchFamily="34" charset="0"/>
            </a:endParaRPr>
          </a:p>
        </p:txBody>
      </p:sp>
      <p:sp>
        <p:nvSpPr>
          <p:cNvPr id="13" name="TextBox 12"/>
          <p:cNvSpPr txBox="1"/>
          <p:nvPr/>
        </p:nvSpPr>
        <p:spPr>
          <a:xfrm>
            <a:off x="5309832" y="5933274"/>
            <a:ext cx="4031556"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Fort Benning, Georgia </a:t>
            </a:r>
            <a:endParaRPr lang="en-US" sz="1400" b="1" dirty="0">
              <a:latin typeface="Arial" pitchFamily="34" charset="0"/>
              <a:cs typeface="Arial" pitchFamily="34" charset="0"/>
            </a:endParaRPr>
          </a:p>
        </p:txBody>
      </p:sp>
      <p:sp>
        <p:nvSpPr>
          <p:cNvPr id="10" name="Title 9"/>
          <p:cNvSpPr>
            <a:spLocks noGrp="1"/>
          </p:cNvSpPr>
          <p:nvPr>
            <p:ph type="ctrTitle"/>
          </p:nvPr>
        </p:nvSpPr>
        <p:spPr>
          <a:xfrm>
            <a:off x="400908" y="5206701"/>
            <a:ext cx="7155611" cy="387798"/>
          </a:xfrm>
        </p:spPr>
        <p:txBody>
          <a:bodyPr/>
          <a:lstStyle/>
          <a:p>
            <a:r>
              <a:rPr lang="en-US" sz="2800" dirty="0" smtClean="0"/>
              <a:t>Separation Briefing </a:t>
            </a:r>
            <a:endParaRPr lang="en-US" sz="2800" dirty="0"/>
          </a:p>
        </p:txBody>
      </p:sp>
    </p:spTree>
    <p:extLst>
      <p:ext uri="{BB962C8B-B14F-4D97-AF65-F5344CB8AC3E}">
        <p14:creationId xmlns:p14="http://schemas.microsoft.com/office/powerpoint/2010/main" val="281637982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4"/>
            <a:ext cx="7772400" cy="480131"/>
          </a:xfrm>
        </p:spPr>
        <p:txBody>
          <a:bodyPr/>
          <a:lstStyle/>
          <a:p>
            <a:pPr algn="ctr"/>
            <a:r>
              <a:rPr lang="en-US" dirty="0" smtClean="0">
                <a:solidFill>
                  <a:srgbClr val="FFC000"/>
                </a:solidFill>
              </a:rPr>
              <a:t>Separation </a:t>
            </a:r>
            <a:r>
              <a:rPr lang="en-US" dirty="0">
                <a:solidFill>
                  <a:srgbClr val="FFC000"/>
                </a:solidFill>
              </a:rPr>
              <a:t>Briefing</a:t>
            </a:r>
            <a:endParaRPr lang="en-US" dirty="0">
              <a:solidFill>
                <a:schemeClr val="bg1"/>
              </a:solidFill>
            </a:endParaRPr>
          </a:p>
        </p:txBody>
      </p:sp>
      <p:sp>
        <p:nvSpPr>
          <p:cNvPr id="4" name="Content Placeholder 3"/>
          <p:cNvSpPr>
            <a:spLocks noGrp="1"/>
          </p:cNvSpPr>
          <p:nvPr>
            <p:ph idx="1"/>
          </p:nvPr>
        </p:nvSpPr>
        <p:spPr>
          <a:xfrm>
            <a:off x="685872" y="1238330"/>
            <a:ext cx="7772400" cy="4951455"/>
          </a:xfrm>
        </p:spPr>
        <p:txBody>
          <a:bodyPr>
            <a:normAutofit/>
          </a:bodyPr>
          <a:lstStyle/>
          <a:p>
            <a:pPr marL="0" indent="0" algn="ctr">
              <a:buNone/>
            </a:pPr>
            <a:endParaRPr lang="en-US" b="0" dirty="0" smtClean="0"/>
          </a:p>
          <a:p>
            <a:pPr marL="0" indent="0" algn="ctr">
              <a:buNone/>
            </a:pPr>
            <a:r>
              <a:rPr lang="en-US" b="0" dirty="0" smtClean="0"/>
              <a:t>For Final Transition Appointment  please call:</a:t>
            </a:r>
            <a:endParaRPr lang="en-US" b="0" dirty="0"/>
          </a:p>
          <a:p>
            <a:pPr marL="0" indent="0" algn="ctr">
              <a:buNone/>
            </a:pPr>
            <a:r>
              <a:rPr lang="en-US" b="0" dirty="0" smtClean="0"/>
              <a:t>Mrs. Riley  -  545 - 8247</a:t>
            </a:r>
          </a:p>
          <a:p>
            <a:pPr marL="0" indent="0" algn="ctr">
              <a:buNone/>
            </a:pPr>
            <a:r>
              <a:rPr lang="en-US" b="0" dirty="0" smtClean="0"/>
              <a:t>Ms. Ponder - 545 -1884</a:t>
            </a:r>
          </a:p>
          <a:p>
            <a:pPr marL="0" indent="0" algn="ctr">
              <a:buNone/>
            </a:pPr>
            <a:r>
              <a:rPr lang="en-US" b="0" dirty="0" smtClean="0"/>
              <a:t>Ms. Chambers – 545-8695</a:t>
            </a:r>
          </a:p>
          <a:p>
            <a:pPr marL="0" indent="0" algn="ctr">
              <a:buNone/>
            </a:pPr>
            <a:r>
              <a:rPr lang="en-US" b="0" dirty="0" smtClean="0"/>
              <a:t>Mr. Robateau - 545-5424</a:t>
            </a:r>
          </a:p>
          <a:p>
            <a:pPr marL="0" indent="0" algn="ctr">
              <a:buNone/>
            </a:pPr>
            <a:r>
              <a:rPr lang="en-US" b="0" dirty="0" smtClean="0"/>
              <a:t>You </a:t>
            </a:r>
            <a:r>
              <a:rPr lang="en-US" b="0" dirty="0"/>
              <a:t>will be cleared in the system </a:t>
            </a:r>
            <a:r>
              <a:rPr lang="en-US" b="0" dirty="0" smtClean="0"/>
              <a:t> and instructed to report </a:t>
            </a:r>
            <a:r>
              <a:rPr lang="en-US" b="0" dirty="0"/>
              <a:t>to Out-Processing Control station</a:t>
            </a:r>
            <a:r>
              <a:rPr lang="en-US" b="0" dirty="0" smtClean="0"/>
              <a:t>, </a:t>
            </a:r>
            <a:r>
              <a:rPr lang="en-US" b="0" dirty="0"/>
              <a:t>R</a:t>
            </a:r>
            <a:r>
              <a:rPr lang="en-US" b="0" dirty="0" smtClean="0"/>
              <a:t>m 180, </a:t>
            </a:r>
            <a:r>
              <a:rPr lang="en-US" b="0" dirty="0"/>
              <a:t>once appointment is completed report to room 254 to receive DD 214.</a:t>
            </a:r>
          </a:p>
          <a:p>
            <a:pPr marL="0" indent="0" algn="ctr">
              <a:buNone/>
            </a:pPr>
            <a:endParaRPr lang="en-US" b="0" dirty="0" smtClean="0"/>
          </a:p>
          <a:p>
            <a:pPr marL="0" indent="0" algn="ctr">
              <a:buNone/>
            </a:pPr>
            <a:endParaRPr lang="en-US" b="0" dirty="0"/>
          </a:p>
        </p:txBody>
      </p:sp>
      <p:sp>
        <p:nvSpPr>
          <p:cNvPr id="5" name="Text Placeholder 4"/>
          <p:cNvSpPr>
            <a:spLocks noGrp="1"/>
          </p:cNvSpPr>
          <p:nvPr>
            <p:ph type="body" sz="quarter" idx="15"/>
          </p:nvPr>
        </p:nvSpPr>
        <p:spPr>
          <a:xfrm>
            <a:off x="836761" y="813598"/>
            <a:ext cx="7470627" cy="424732"/>
          </a:xfrm>
        </p:spPr>
        <p:txBody>
          <a:bodyPr/>
          <a:lstStyle/>
          <a:p>
            <a:pPr algn="ctr"/>
            <a:r>
              <a:rPr lang="en-US" sz="2400" i="0" dirty="0" smtClean="0"/>
              <a:t>FINAL TRANSITION APPOINTMENT</a:t>
            </a:r>
            <a:endParaRPr lang="en-US" sz="2400" i="0" dirty="0"/>
          </a:p>
        </p:txBody>
      </p:sp>
    </p:spTree>
    <p:extLst>
      <p:ext uri="{BB962C8B-B14F-4D97-AF65-F5344CB8AC3E}">
        <p14:creationId xmlns:p14="http://schemas.microsoft.com/office/powerpoint/2010/main" val="3844495695"/>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5"/>
            <a:ext cx="7772400" cy="480131"/>
          </a:xfrm>
        </p:spPr>
        <p:txBody>
          <a:bodyPr/>
          <a:lstStyle/>
          <a:p>
            <a:pPr algn="ctr"/>
            <a:r>
              <a:rPr lang="en-US" dirty="0" smtClean="0">
                <a:solidFill>
                  <a:srgbClr val="FFC000"/>
                </a:solidFill>
              </a:rPr>
              <a:t>Separation </a:t>
            </a:r>
            <a:r>
              <a:rPr lang="en-US" dirty="0">
                <a:solidFill>
                  <a:srgbClr val="FFC000"/>
                </a:solidFill>
              </a:rPr>
              <a:t>Briefing</a:t>
            </a:r>
            <a:endParaRPr lang="en-US" dirty="0">
              <a:solidFill>
                <a:schemeClr val="bg1"/>
              </a:solidFill>
            </a:endParaRPr>
          </a:p>
        </p:txBody>
      </p:sp>
      <p:sp>
        <p:nvSpPr>
          <p:cNvPr id="3" name="Content Placeholder 2"/>
          <p:cNvSpPr>
            <a:spLocks noGrp="1"/>
          </p:cNvSpPr>
          <p:nvPr>
            <p:ph idx="1"/>
          </p:nvPr>
        </p:nvSpPr>
        <p:spPr>
          <a:xfrm>
            <a:off x="771841" y="1597646"/>
            <a:ext cx="7772400" cy="4169994"/>
          </a:xfrm>
        </p:spPr>
        <p:txBody>
          <a:bodyPr/>
          <a:lstStyle/>
          <a:p>
            <a:pPr>
              <a:buFont typeface="Arial" panose="020B0604020202020204" pitchFamily="34" charset="0"/>
              <a:buChar char="•"/>
            </a:pPr>
            <a:r>
              <a:rPr lang="en-US" b="0" dirty="0" smtClean="0"/>
              <a:t>IF </a:t>
            </a:r>
            <a:r>
              <a:rPr lang="en-US" b="0" dirty="0"/>
              <a:t>YOU ARE UNABLE TO MAKE </a:t>
            </a:r>
            <a:r>
              <a:rPr lang="en-US" b="0" dirty="0" smtClean="0"/>
              <a:t>YOUR </a:t>
            </a:r>
            <a:r>
              <a:rPr lang="en-US" b="0" dirty="0"/>
              <a:t>FINAL TRANSITION </a:t>
            </a:r>
            <a:r>
              <a:rPr lang="en-US" b="0" dirty="0" smtClean="0"/>
              <a:t>APPOINTMENT, YOU </a:t>
            </a:r>
            <a:r>
              <a:rPr lang="en-US" b="0" dirty="0"/>
              <a:t>MUST REPORT TO OUT-PROCESSING CONTROL, BLDG 35, ROOM 180 TO RESCHEDULE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ALL </a:t>
            </a:r>
            <a:r>
              <a:rPr lang="en-US" b="0" dirty="0"/>
              <a:t>NO-SHOW </a:t>
            </a:r>
            <a:r>
              <a:rPr lang="en-US" b="0" dirty="0" smtClean="0"/>
              <a:t>WILL </a:t>
            </a:r>
            <a:r>
              <a:rPr lang="en-US" b="0" dirty="0"/>
              <a:t>BE REPORTED TO BN OR </a:t>
            </a:r>
            <a:r>
              <a:rPr lang="en-US" b="0" dirty="0" smtClean="0"/>
              <a:t>BDE</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a:t>
            </a:r>
            <a:r>
              <a:rPr lang="en-US" b="0" dirty="0"/>
              <a:t>DO NOT BRING ANY DEPENDENTS TO YOUR FINAL TRANSITION APPOINTMENT</a:t>
            </a:r>
          </a:p>
          <a:p>
            <a:pPr marL="0" indent="0">
              <a:buNone/>
            </a:pPr>
            <a:endParaRPr lang="en-US" sz="2000" b="0" dirty="0"/>
          </a:p>
        </p:txBody>
      </p:sp>
      <p:sp>
        <p:nvSpPr>
          <p:cNvPr id="4" name="Text Placeholder 3"/>
          <p:cNvSpPr>
            <a:spLocks noGrp="1"/>
          </p:cNvSpPr>
          <p:nvPr>
            <p:ph type="body" sz="quarter" idx="4294967295"/>
          </p:nvPr>
        </p:nvSpPr>
        <p:spPr>
          <a:xfrm>
            <a:off x="17252" y="6193640"/>
            <a:ext cx="8307388" cy="442172"/>
          </a:xfrm>
        </p:spPr>
        <p:txBody>
          <a:bodyPr/>
          <a:lstStyle/>
          <a:p>
            <a:r>
              <a:rPr lang="en-US" sz="800" dirty="0" smtClean="0"/>
              <a:t>We are Army’s Home</a:t>
            </a:r>
          </a:p>
          <a:p>
            <a:r>
              <a:rPr lang="en-US" sz="800" dirty="0" smtClean="0"/>
              <a:t>#lifeisbetteratbenning</a:t>
            </a:r>
            <a:endParaRPr lang="en-US" sz="800" dirty="0"/>
          </a:p>
        </p:txBody>
      </p:sp>
      <p:sp>
        <p:nvSpPr>
          <p:cNvPr id="5" name="Text Placeholder 4"/>
          <p:cNvSpPr>
            <a:spLocks noGrp="1"/>
          </p:cNvSpPr>
          <p:nvPr>
            <p:ph type="body" sz="quarter" idx="15"/>
          </p:nvPr>
        </p:nvSpPr>
        <p:spPr>
          <a:xfrm>
            <a:off x="922727" y="738950"/>
            <a:ext cx="7470627" cy="424732"/>
          </a:xfrm>
        </p:spPr>
        <p:txBody>
          <a:bodyPr/>
          <a:lstStyle/>
          <a:p>
            <a:pPr algn="ctr"/>
            <a:r>
              <a:rPr lang="en-US" sz="2400" i="0" dirty="0" smtClean="0"/>
              <a:t>ATTENTION</a:t>
            </a:r>
            <a:endParaRPr lang="en-US" sz="2400" i="0" dirty="0"/>
          </a:p>
        </p:txBody>
      </p:sp>
    </p:spTree>
    <p:extLst>
      <p:ext uri="{BB962C8B-B14F-4D97-AF65-F5344CB8AC3E}">
        <p14:creationId xmlns:p14="http://schemas.microsoft.com/office/powerpoint/2010/main" val="3162816652"/>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C000"/>
                </a:solidFill>
              </a:rPr>
              <a:t>Online Pre-Separation Briefing</a:t>
            </a:r>
            <a:endParaRPr lang="en-US" dirty="0"/>
          </a:p>
        </p:txBody>
      </p:sp>
      <p:sp>
        <p:nvSpPr>
          <p:cNvPr id="3" name="Content Placeholder 2"/>
          <p:cNvSpPr>
            <a:spLocks noGrp="1"/>
          </p:cNvSpPr>
          <p:nvPr>
            <p:ph idx="1"/>
          </p:nvPr>
        </p:nvSpPr>
        <p:spPr>
          <a:xfrm>
            <a:off x="836761" y="829994"/>
            <a:ext cx="7772400" cy="5382846"/>
          </a:xfrm>
        </p:spPr>
        <p:txBody>
          <a:bodyPr>
            <a:normAutofit lnSpcReduction="10000"/>
          </a:bodyPr>
          <a:lstStyle/>
          <a:p>
            <a:pPr marL="0" indent="0" algn="ctr">
              <a:buNone/>
            </a:pPr>
            <a:r>
              <a:rPr lang="en-US" dirty="0" smtClean="0"/>
              <a:t>VA Claims </a:t>
            </a:r>
          </a:p>
          <a:p>
            <a:pPr marL="0" indent="0" algn="ctr">
              <a:buNone/>
            </a:pPr>
            <a:endParaRPr lang="en-US" dirty="0" smtClean="0"/>
          </a:p>
          <a:p>
            <a:pPr marL="0" indent="0" algn="ctr">
              <a:buNone/>
            </a:pPr>
            <a:r>
              <a:rPr lang="en-US" dirty="0" smtClean="0"/>
              <a:t>Soldiers who need to file a VA claim must contact POC listed below.</a:t>
            </a:r>
          </a:p>
          <a:p>
            <a:pPr marL="0" indent="0" algn="ctr">
              <a:buNone/>
            </a:pPr>
            <a:r>
              <a:rPr lang="en-US" dirty="0" smtClean="0"/>
              <a:t>  </a:t>
            </a:r>
            <a:endParaRPr lang="en-US" dirty="0"/>
          </a:p>
          <a:p>
            <a:pPr marL="0" indent="0" algn="ctr">
              <a:buNone/>
            </a:pPr>
            <a:r>
              <a:rPr lang="en-US" dirty="0" smtClean="0"/>
              <a:t>Central Alabama Veterans</a:t>
            </a:r>
          </a:p>
          <a:p>
            <a:pPr marL="0" indent="0" algn="ctr">
              <a:buNone/>
            </a:pPr>
            <a:r>
              <a:rPr lang="en-US" dirty="0" smtClean="0"/>
              <a:t>Health Care System</a:t>
            </a:r>
          </a:p>
          <a:p>
            <a:pPr marL="0" indent="0" algn="ctr">
              <a:buNone/>
            </a:pPr>
            <a:r>
              <a:rPr lang="en-US" dirty="0" smtClean="0"/>
              <a:t>2400 Hospital Rd</a:t>
            </a:r>
          </a:p>
          <a:p>
            <a:pPr marL="0" indent="0" algn="ctr">
              <a:buNone/>
            </a:pPr>
            <a:r>
              <a:rPr lang="en-US" dirty="0" smtClean="0"/>
              <a:t>Bldg 2, Rm 210 (2</a:t>
            </a:r>
            <a:r>
              <a:rPr lang="en-US" baseline="30000" dirty="0" smtClean="0"/>
              <a:t>nd</a:t>
            </a:r>
            <a:r>
              <a:rPr lang="en-US" dirty="0" smtClean="0"/>
              <a:t> Floor)</a:t>
            </a:r>
          </a:p>
          <a:p>
            <a:pPr marL="0" indent="0" algn="ctr">
              <a:buNone/>
            </a:pPr>
            <a:r>
              <a:rPr lang="en-US" dirty="0" smtClean="0"/>
              <a:t>Tuskegee, Alabama 36083</a:t>
            </a:r>
          </a:p>
          <a:p>
            <a:pPr marL="0" indent="0" algn="ctr">
              <a:buNone/>
            </a:pPr>
            <a:r>
              <a:rPr lang="en-US" dirty="0" smtClean="0"/>
              <a:t>Point of contact:  Harding H. Carr</a:t>
            </a:r>
          </a:p>
          <a:p>
            <a:pPr marL="0" indent="0" algn="ctr">
              <a:buNone/>
            </a:pPr>
            <a:r>
              <a:rPr lang="en-US" dirty="0" smtClean="0"/>
              <a:t>1-800-214-8387, Ext 3844</a:t>
            </a:r>
          </a:p>
          <a:p>
            <a:pPr marL="0" indent="0" algn="ctr">
              <a:buNone/>
            </a:pPr>
            <a:r>
              <a:rPr lang="en-US" sz="2200" i="1" dirty="0">
                <a:solidFill>
                  <a:srgbClr val="00B0F0"/>
                </a:solidFill>
              </a:rPr>
              <a:t>https://www.centralalabama.va.gov </a:t>
            </a:r>
            <a:endParaRPr lang="en-US" sz="2200" i="1" dirty="0" smtClean="0">
              <a:solidFill>
                <a:srgbClr val="00B0F0"/>
              </a:solidFill>
            </a:endParaRPr>
          </a:p>
          <a:p>
            <a:pPr marL="0" indent="0" algn="ctr">
              <a:buNone/>
            </a:pPr>
            <a:endParaRPr lang="en-US" sz="2200" dirty="0"/>
          </a:p>
          <a:p>
            <a:pPr marL="0" indent="0" algn="ctr">
              <a:buNone/>
            </a:pPr>
            <a:endParaRPr lang="en-US" sz="3200" dirty="0" smtClean="0"/>
          </a:p>
          <a:p>
            <a:pPr marL="0" indent="0" algn="ctr">
              <a:buNone/>
            </a:pPr>
            <a:endParaRPr lang="en-US" sz="3200" dirty="0"/>
          </a:p>
        </p:txBody>
      </p:sp>
    </p:spTree>
    <p:extLst>
      <p:ext uri="{BB962C8B-B14F-4D97-AF65-F5344CB8AC3E}">
        <p14:creationId xmlns:p14="http://schemas.microsoft.com/office/powerpoint/2010/main" val="2570020255"/>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C000"/>
                </a:solidFill>
              </a:rPr>
              <a:t>Online Pre-Separation Briefing</a:t>
            </a:r>
            <a:endParaRPr lang="en-US" dirty="0"/>
          </a:p>
        </p:txBody>
      </p:sp>
      <p:sp>
        <p:nvSpPr>
          <p:cNvPr id="3" name="Content Placeholder 2"/>
          <p:cNvSpPr>
            <a:spLocks noGrp="1"/>
          </p:cNvSpPr>
          <p:nvPr>
            <p:ph idx="1"/>
          </p:nvPr>
        </p:nvSpPr>
        <p:spPr>
          <a:xfrm>
            <a:off x="836761" y="829994"/>
            <a:ext cx="7772400" cy="5382846"/>
          </a:xfrm>
        </p:spPr>
        <p:txBody>
          <a:bodyPr>
            <a:normAutofit/>
          </a:bodyPr>
          <a:lstStyle/>
          <a:p>
            <a:pPr marL="0" indent="0" algn="ctr">
              <a:buNone/>
            </a:pPr>
            <a:endParaRPr lang="en-US" dirty="0" smtClean="0"/>
          </a:p>
          <a:p>
            <a:pPr marL="0" indent="0" algn="ctr">
              <a:buNone/>
            </a:pPr>
            <a:r>
              <a:rPr lang="en-US" dirty="0" smtClean="0"/>
              <a:t>Soldiers must contact the following agencies:</a:t>
            </a:r>
          </a:p>
          <a:p>
            <a:pPr marL="0" indent="0" algn="ctr">
              <a:buNone/>
            </a:pPr>
            <a:endParaRPr lang="en-US" dirty="0"/>
          </a:p>
          <a:p>
            <a:pPr marL="0" indent="0" algn="ctr">
              <a:buNone/>
            </a:pPr>
            <a:r>
              <a:rPr lang="en-US" dirty="0" smtClean="0"/>
              <a:t>Separation pay – 706-545-9829</a:t>
            </a:r>
          </a:p>
          <a:p>
            <a:pPr marL="0" indent="0" algn="ctr">
              <a:buNone/>
            </a:pPr>
            <a:endParaRPr lang="en-US" dirty="0" smtClean="0"/>
          </a:p>
          <a:p>
            <a:pPr marL="0" indent="0" algn="ctr">
              <a:buNone/>
            </a:pPr>
            <a:r>
              <a:rPr lang="en-US" dirty="0" smtClean="0"/>
              <a:t>Reserve Component Transition - </a:t>
            </a:r>
            <a:r>
              <a:rPr lang="en-US" dirty="0"/>
              <a:t>706-545-6805</a:t>
            </a:r>
            <a:r>
              <a:rPr lang="en-US" sz="2200" dirty="0"/>
              <a:t> </a:t>
            </a:r>
            <a:endParaRPr lang="en-US" sz="2200" dirty="0" smtClean="0"/>
          </a:p>
          <a:p>
            <a:pPr marL="0" indent="0" algn="ctr">
              <a:buNone/>
            </a:pPr>
            <a:endParaRPr lang="en-US" sz="2200" dirty="0"/>
          </a:p>
          <a:p>
            <a:pPr marL="0" indent="0" algn="ctr">
              <a:buNone/>
            </a:pPr>
            <a:r>
              <a:rPr lang="en-US" dirty="0" smtClean="0"/>
              <a:t>Soldier for Life - 706-545-2308/2309</a:t>
            </a:r>
            <a:endParaRPr lang="en-US" dirty="0"/>
          </a:p>
        </p:txBody>
      </p:sp>
    </p:spTree>
    <p:extLst>
      <p:ext uri="{BB962C8B-B14F-4D97-AF65-F5344CB8AC3E}">
        <p14:creationId xmlns:p14="http://schemas.microsoft.com/office/powerpoint/2010/main" val="2851514906"/>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7709" y="52681"/>
            <a:ext cx="9144000" cy="480131"/>
          </a:xfrm>
        </p:spPr>
        <p:txBody>
          <a:bodyPr/>
          <a:lstStyle/>
          <a:p>
            <a:pPr algn="ctr"/>
            <a:r>
              <a:rPr lang="en-US" dirty="0" smtClean="0">
                <a:solidFill>
                  <a:srgbClr val="FFC000"/>
                </a:solidFill>
              </a:rPr>
              <a:t>Separation Briefing Signature Page</a:t>
            </a:r>
            <a:endParaRPr lang="en-US" dirty="0">
              <a:solidFill>
                <a:srgbClr val="FFC000"/>
              </a:solidFill>
            </a:endParaRPr>
          </a:p>
        </p:txBody>
      </p:sp>
      <p:sp>
        <p:nvSpPr>
          <p:cNvPr id="3" name="Content Placeholder 2"/>
          <p:cNvSpPr>
            <a:spLocks noGrp="1"/>
          </p:cNvSpPr>
          <p:nvPr>
            <p:ph idx="1"/>
          </p:nvPr>
        </p:nvSpPr>
        <p:spPr>
          <a:xfrm>
            <a:off x="534986" y="876347"/>
            <a:ext cx="8091777" cy="4905617"/>
          </a:xfrm>
        </p:spPr>
        <p:txBody>
          <a:bodyPr/>
          <a:lstStyle/>
          <a:p>
            <a:pPr marL="0" indent="0" algn="ctr">
              <a:buNone/>
            </a:pPr>
            <a:endParaRPr lang="en-US" b="0" dirty="0" smtClean="0"/>
          </a:p>
          <a:p>
            <a:pPr marL="0" lvl="0" indent="0" algn="ctr">
              <a:lnSpc>
                <a:spcPct val="100000"/>
              </a:lnSpc>
              <a:spcBef>
                <a:spcPts val="0"/>
              </a:spcBef>
              <a:buNone/>
            </a:pPr>
            <a:r>
              <a:rPr lang="en-US" sz="2000" dirty="0">
                <a:solidFill>
                  <a:prstClr val="black"/>
                </a:solidFill>
                <a:latin typeface="Times New Roman" panose="02020603050405020304" pitchFamily="18" charset="0"/>
                <a:cs typeface="Times New Roman" panose="02020603050405020304" pitchFamily="18" charset="0"/>
              </a:rPr>
              <a:t>I have </a:t>
            </a:r>
            <a:r>
              <a:rPr lang="en-US" sz="2000" dirty="0" smtClean="0">
                <a:solidFill>
                  <a:prstClr val="black"/>
                </a:solidFill>
                <a:latin typeface="Times New Roman" panose="02020603050405020304" pitchFamily="18" charset="0"/>
                <a:cs typeface="Times New Roman" panose="02020603050405020304" pitchFamily="18" charset="0"/>
              </a:rPr>
              <a:t>viewed Separation Briefing slides</a:t>
            </a:r>
            <a:endParaRPr lang="en-US" sz="2000" dirty="0">
              <a:solidFill>
                <a:prstClr val="black"/>
              </a:solidFill>
              <a:latin typeface="Times New Roman" panose="02020603050405020304" pitchFamily="18" charset="0"/>
              <a:cs typeface="Times New Roman" panose="02020603050405020304" pitchFamily="18" charset="0"/>
            </a:endParaRPr>
          </a:p>
          <a:p>
            <a:pPr marL="0" lvl="0" indent="0">
              <a:lnSpc>
                <a:spcPct val="100000"/>
              </a:lnSpc>
              <a:spcBef>
                <a:spcPts val="0"/>
              </a:spcBef>
              <a:buNone/>
            </a:pPr>
            <a:endParaRPr lang="en-US" sz="1800" b="0" dirty="0">
              <a:solidFill>
                <a:prstClr val="black"/>
              </a:solidFill>
              <a:latin typeface="Arial" panose="020B0604020202020204"/>
              <a:cs typeface="+mn-cs"/>
            </a:endParaRPr>
          </a:p>
          <a:p>
            <a:pPr marL="0" lvl="0" indent="0">
              <a:lnSpc>
                <a:spcPct val="100000"/>
              </a:lnSpc>
              <a:spcBef>
                <a:spcPts val="0"/>
              </a:spcBef>
              <a:buNone/>
            </a:pPr>
            <a:r>
              <a:rPr lang="en-US" sz="1800" b="0" dirty="0">
                <a:solidFill>
                  <a:prstClr val="black"/>
                </a:solidFill>
                <a:latin typeface="Arial" panose="020B0604020202020204"/>
                <a:cs typeface="+mn-cs"/>
              </a:rPr>
              <a:t>PRINT NAME:________________________________</a:t>
            </a:r>
          </a:p>
          <a:p>
            <a:pPr marL="0" lvl="0" indent="0" algn="ctr">
              <a:lnSpc>
                <a:spcPct val="100000"/>
              </a:lnSpc>
              <a:spcBef>
                <a:spcPts val="0"/>
              </a:spcBef>
              <a:buNone/>
            </a:pPr>
            <a:endParaRPr lang="en-US" sz="1800" b="0" dirty="0">
              <a:solidFill>
                <a:prstClr val="black"/>
              </a:solidFill>
              <a:latin typeface="Arial" panose="020B0604020202020204"/>
              <a:cs typeface="+mn-cs"/>
            </a:endParaRPr>
          </a:p>
          <a:p>
            <a:pPr marL="0" lvl="0" indent="0">
              <a:lnSpc>
                <a:spcPct val="100000"/>
              </a:lnSpc>
              <a:spcBef>
                <a:spcPts val="0"/>
              </a:spcBef>
              <a:buNone/>
            </a:pPr>
            <a:r>
              <a:rPr lang="en-US" sz="1800" b="0" dirty="0">
                <a:solidFill>
                  <a:prstClr val="black"/>
                </a:solidFill>
                <a:latin typeface="Arial" panose="020B0604020202020204"/>
                <a:cs typeface="+mn-cs"/>
              </a:rPr>
              <a:t>SIGNATURE: ________________________________</a:t>
            </a:r>
          </a:p>
          <a:p>
            <a:pPr marL="0" lvl="0" indent="0">
              <a:lnSpc>
                <a:spcPct val="100000"/>
              </a:lnSpc>
              <a:spcBef>
                <a:spcPts val="0"/>
              </a:spcBef>
              <a:buNone/>
            </a:pPr>
            <a:endParaRPr lang="en-US" sz="1800" b="0" dirty="0">
              <a:solidFill>
                <a:prstClr val="black"/>
              </a:solidFill>
              <a:latin typeface="Arial" panose="020B0604020202020204"/>
              <a:cs typeface="+mn-cs"/>
            </a:endParaRPr>
          </a:p>
          <a:p>
            <a:pPr marL="0" lvl="0" indent="0">
              <a:lnSpc>
                <a:spcPct val="100000"/>
              </a:lnSpc>
              <a:spcBef>
                <a:spcPts val="0"/>
              </a:spcBef>
              <a:buNone/>
            </a:pPr>
            <a:r>
              <a:rPr lang="en-US" sz="1800" b="0" dirty="0">
                <a:solidFill>
                  <a:prstClr val="black"/>
                </a:solidFill>
                <a:latin typeface="Arial" panose="020B0604020202020204"/>
                <a:cs typeface="+mn-cs"/>
              </a:rPr>
              <a:t>DATE: ______________________________________</a:t>
            </a:r>
          </a:p>
          <a:p>
            <a:pPr marL="0" lvl="0" indent="0">
              <a:lnSpc>
                <a:spcPct val="100000"/>
              </a:lnSpc>
              <a:spcBef>
                <a:spcPts val="0"/>
              </a:spcBef>
              <a:buNone/>
            </a:pPr>
            <a:endParaRPr lang="en-US" sz="1800" b="0" dirty="0">
              <a:solidFill>
                <a:prstClr val="black"/>
              </a:solidFill>
              <a:latin typeface="Arial" panose="020B0604020202020204"/>
              <a:cs typeface="+mn-cs"/>
            </a:endParaRPr>
          </a:p>
          <a:p>
            <a:pPr marL="0" lvl="0" indent="0" algn="ctr">
              <a:lnSpc>
                <a:spcPct val="100000"/>
              </a:lnSpc>
              <a:spcBef>
                <a:spcPts val="0"/>
              </a:spcBef>
              <a:buNone/>
            </a:pPr>
            <a:r>
              <a:rPr lang="en-US" sz="1800" dirty="0">
                <a:solidFill>
                  <a:prstClr val="black"/>
                </a:solidFill>
                <a:latin typeface="Arial" panose="020B0604020202020204"/>
                <a:cs typeface="+mn-cs"/>
              </a:rPr>
              <a:t>Please print signature page and email to:  </a:t>
            </a:r>
            <a:endParaRPr lang="en-US" sz="1800" dirty="0" smtClean="0">
              <a:solidFill>
                <a:prstClr val="black"/>
              </a:solidFill>
              <a:latin typeface="Arial" panose="020B0604020202020204"/>
              <a:cs typeface="+mn-cs"/>
            </a:endParaRPr>
          </a:p>
          <a:p>
            <a:pPr marL="0" lvl="0" indent="0" algn="ctr">
              <a:lnSpc>
                <a:spcPct val="100000"/>
              </a:lnSpc>
              <a:spcBef>
                <a:spcPts val="0"/>
              </a:spcBef>
              <a:buNone/>
            </a:pPr>
            <a:r>
              <a:rPr lang="en-US" sz="1800" dirty="0" smtClean="0">
                <a:solidFill>
                  <a:prstClr val="black"/>
                </a:solidFill>
                <a:latin typeface="Arial" panose="020B0604020202020204"/>
                <a:cs typeface="+mn-cs"/>
                <a:hlinkClick r:id="rId2"/>
              </a:rPr>
              <a:t>gloria.m.chambers.civ@mail.mil</a:t>
            </a:r>
            <a:r>
              <a:rPr lang="en-US" sz="1800" dirty="0" smtClean="0">
                <a:solidFill>
                  <a:prstClr val="black"/>
                </a:solidFill>
                <a:latin typeface="Arial" panose="020B0604020202020204"/>
                <a:cs typeface="+mn-cs"/>
              </a:rPr>
              <a:t>; </a:t>
            </a:r>
            <a:r>
              <a:rPr lang="en-US" sz="1800" dirty="0" smtClean="0">
                <a:solidFill>
                  <a:prstClr val="black"/>
                </a:solidFill>
                <a:latin typeface="Arial" panose="020B0604020202020204"/>
                <a:cs typeface="+mn-cs"/>
                <a:hlinkClick r:id="rId3"/>
              </a:rPr>
              <a:t>whaketa.m.riley.civ@mail.mil</a:t>
            </a:r>
            <a:endParaRPr lang="en-US" sz="1800" dirty="0" smtClean="0">
              <a:solidFill>
                <a:prstClr val="black"/>
              </a:solidFill>
              <a:latin typeface="Arial" panose="020B0604020202020204"/>
              <a:cs typeface="+mn-cs"/>
            </a:endParaRPr>
          </a:p>
          <a:p>
            <a:pPr marL="0" lvl="0" indent="0" algn="ctr">
              <a:lnSpc>
                <a:spcPct val="100000"/>
              </a:lnSpc>
              <a:spcBef>
                <a:spcPts val="0"/>
              </a:spcBef>
              <a:buNone/>
            </a:pPr>
            <a:endParaRPr lang="en-US" sz="1800" dirty="0" smtClean="0">
              <a:solidFill>
                <a:prstClr val="black"/>
              </a:solidFill>
              <a:latin typeface="Arial" panose="020B0604020202020204"/>
              <a:cs typeface="+mn-cs"/>
            </a:endParaRPr>
          </a:p>
          <a:p>
            <a:pPr marL="0" lvl="0" indent="0" algn="ctr">
              <a:lnSpc>
                <a:spcPct val="100000"/>
              </a:lnSpc>
              <a:spcBef>
                <a:spcPts val="0"/>
              </a:spcBef>
              <a:buNone/>
            </a:pPr>
            <a:endParaRPr lang="en-US" sz="1800" dirty="0">
              <a:solidFill>
                <a:prstClr val="black"/>
              </a:solidFill>
              <a:latin typeface="Arial" panose="020B0604020202020204"/>
              <a:cs typeface="+mn-cs"/>
            </a:endParaRPr>
          </a:p>
          <a:p>
            <a:pPr marL="0" lvl="0" indent="0" algn="ctr">
              <a:lnSpc>
                <a:spcPct val="100000"/>
              </a:lnSpc>
              <a:spcBef>
                <a:spcPts val="0"/>
              </a:spcBef>
              <a:buNone/>
            </a:pPr>
            <a:r>
              <a:rPr lang="en-US" sz="1600" dirty="0" smtClean="0">
                <a:solidFill>
                  <a:prstClr val="black"/>
                </a:solidFill>
                <a:latin typeface="Arial" panose="020B0604020202020204"/>
                <a:cs typeface="+mn-cs"/>
              </a:rPr>
              <a:t>Please email the signature page to the above email address.  You will receive orders from your S-1 after certificate is received.  </a:t>
            </a:r>
          </a:p>
          <a:p>
            <a:pPr marL="0" lvl="0" indent="0" algn="ctr">
              <a:lnSpc>
                <a:spcPct val="100000"/>
              </a:lnSpc>
              <a:spcBef>
                <a:spcPts val="0"/>
              </a:spcBef>
              <a:buNone/>
            </a:pPr>
            <a:endParaRPr lang="en-US" sz="1800" dirty="0">
              <a:solidFill>
                <a:prstClr val="black"/>
              </a:solidFill>
              <a:latin typeface="Arial" panose="020B0604020202020204"/>
              <a:cs typeface="+mn-cs"/>
            </a:endParaRPr>
          </a:p>
          <a:p>
            <a:pPr marL="0" lvl="0" indent="0" algn="ctr">
              <a:lnSpc>
                <a:spcPct val="100000"/>
              </a:lnSpc>
              <a:spcBef>
                <a:spcPts val="0"/>
              </a:spcBef>
              <a:buNone/>
            </a:pPr>
            <a:endParaRPr lang="en-US" sz="1800" dirty="0">
              <a:solidFill>
                <a:prstClr val="black"/>
              </a:solidFill>
              <a:latin typeface="Arial" panose="020B0604020202020204"/>
              <a:cs typeface="+mn-cs"/>
            </a:endParaRPr>
          </a:p>
          <a:p>
            <a:endParaRPr lang="en-US" dirty="0"/>
          </a:p>
          <a:p>
            <a:endParaRPr lang="en-US" dirty="0"/>
          </a:p>
        </p:txBody>
      </p:sp>
      <p:sp>
        <p:nvSpPr>
          <p:cNvPr id="4" name="Text Placeholder 3"/>
          <p:cNvSpPr>
            <a:spLocks noGrp="1"/>
          </p:cNvSpPr>
          <p:nvPr>
            <p:ph type="body" sz="quarter" idx="4294967295"/>
          </p:nvPr>
        </p:nvSpPr>
        <p:spPr>
          <a:xfrm>
            <a:off x="0" y="6060764"/>
            <a:ext cx="8307388" cy="681212"/>
          </a:xfrm>
        </p:spPr>
        <p:txBody>
          <a:bodyPr/>
          <a:lstStyle/>
          <a:p>
            <a:r>
              <a:rPr lang="en-US" sz="800" dirty="0"/>
              <a:t>We are the Army's Home </a:t>
            </a:r>
          </a:p>
          <a:p>
            <a:r>
              <a:rPr lang="en-US" sz="800" dirty="0"/>
              <a:t>#LifeisBetteratBenning</a:t>
            </a:r>
          </a:p>
          <a:p>
            <a:endParaRPr lang="en-US" sz="800" dirty="0"/>
          </a:p>
        </p:txBody>
      </p:sp>
      <p:sp>
        <p:nvSpPr>
          <p:cNvPr id="5" name="Text Placeholder 4"/>
          <p:cNvSpPr>
            <a:spLocks noGrp="1"/>
          </p:cNvSpPr>
          <p:nvPr>
            <p:ph type="body" sz="quarter" idx="15"/>
          </p:nvPr>
        </p:nvSpPr>
        <p:spPr>
          <a:xfrm>
            <a:off x="957943" y="876347"/>
            <a:ext cx="7349444" cy="535531"/>
          </a:xfrm>
        </p:spPr>
        <p:txBody>
          <a:bodyPr/>
          <a:lstStyle/>
          <a:p>
            <a:r>
              <a:rPr lang="en-US" sz="3200" i="0" dirty="0" smtClean="0"/>
              <a:t> </a:t>
            </a:r>
            <a:endParaRPr lang="en-US" sz="3200" i="0" dirty="0"/>
          </a:p>
        </p:txBody>
      </p:sp>
    </p:spTree>
    <p:extLst>
      <p:ext uri="{BB962C8B-B14F-4D97-AF65-F5344CB8AC3E}">
        <p14:creationId xmlns:p14="http://schemas.microsoft.com/office/powerpoint/2010/main" val="2466698817"/>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44074"/>
            <a:ext cx="7955280" cy="480131"/>
          </a:xfrm>
        </p:spPr>
        <p:txBody>
          <a:bodyPr/>
          <a:lstStyle/>
          <a:p>
            <a:pPr algn="ctr"/>
            <a:r>
              <a:rPr lang="en-US" dirty="0" smtClean="0"/>
              <a:t>Separation briefing</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This presentation is only for soldiers who are separating in 90 days from Expired Term of Service date or approved HRC date.  Soldiers must attend a mandatory briefing once the Corona Epidemic restriction has ended.  Please do not use these slides for soldiers who are not separating 90 days from separation date.  Additional provisions will be made as needed. </a:t>
            </a:r>
            <a:endParaRPr lang="en-US" dirty="0"/>
          </a:p>
        </p:txBody>
      </p:sp>
    </p:spTree>
    <p:extLst>
      <p:ext uri="{BB962C8B-B14F-4D97-AF65-F5344CB8AC3E}">
        <p14:creationId xmlns:p14="http://schemas.microsoft.com/office/powerpoint/2010/main" val="270979219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104035"/>
            <a:ext cx="7955280" cy="480131"/>
          </a:xfrm>
        </p:spPr>
        <p:txBody>
          <a:bodyPr/>
          <a:lstStyle/>
          <a:p>
            <a:pPr algn="ctr"/>
            <a:r>
              <a:rPr lang="en-US" dirty="0" smtClean="0">
                <a:solidFill>
                  <a:srgbClr val="FFC000"/>
                </a:solidFill>
              </a:rPr>
              <a:t>Separation </a:t>
            </a:r>
            <a:r>
              <a:rPr lang="en-US" dirty="0">
                <a:solidFill>
                  <a:srgbClr val="FFC000"/>
                </a:solidFill>
              </a:rPr>
              <a:t>Briefing</a:t>
            </a:r>
            <a:endParaRPr lang="en-US" dirty="0"/>
          </a:p>
        </p:txBody>
      </p:sp>
      <p:sp>
        <p:nvSpPr>
          <p:cNvPr id="3" name="Content Placeholder 2"/>
          <p:cNvSpPr>
            <a:spLocks noGrp="1"/>
          </p:cNvSpPr>
          <p:nvPr>
            <p:ph idx="1"/>
          </p:nvPr>
        </p:nvSpPr>
        <p:spPr>
          <a:xfrm>
            <a:off x="652033" y="667293"/>
            <a:ext cx="7772400" cy="5604198"/>
          </a:xfrm>
        </p:spPr>
        <p:txBody>
          <a:bodyPr>
            <a:normAutofit/>
          </a:bodyPr>
          <a:lstStyle/>
          <a:p>
            <a:pPr marL="0" indent="0" algn="ctr">
              <a:buNone/>
            </a:pPr>
            <a:r>
              <a:rPr lang="en-US" dirty="0" smtClean="0"/>
              <a:t>Welcome to the Fort Benning Separation Briefing</a:t>
            </a:r>
          </a:p>
          <a:p>
            <a:pPr marL="0" indent="0" algn="ctr">
              <a:buNone/>
            </a:pPr>
            <a:endParaRPr lang="en-US" dirty="0"/>
          </a:p>
          <a:p>
            <a:pPr>
              <a:buFont typeface="Wingdings" panose="05000000000000000000" pitchFamily="2" charset="2"/>
              <a:buChar char="§"/>
            </a:pPr>
            <a:r>
              <a:rPr lang="en-US" b="0" dirty="0" smtClean="0"/>
              <a:t>IAW AR 638-8, Soldiers are required to attend a pre-separation briefing NET 180 days and NLT 120 days prior to their scheduled separation date.</a:t>
            </a:r>
          </a:p>
          <a:p>
            <a:pPr>
              <a:buFont typeface="Wingdings" panose="05000000000000000000" pitchFamily="2" charset="2"/>
              <a:buChar char="§"/>
            </a:pPr>
            <a:endParaRPr lang="en-US" b="0" dirty="0"/>
          </a:p>
          <a:p>
            <a:pPr>
              <a:buFont typeface="Wingdings" panose="05000000000000000000" pitchFamily="2" charset="2"/>
              <a:buChar char="§"/>
            </a:pPr>
            <a:r>
              <a:rPr lang="en-US" b="0" dirty="0" smtClean="0"/>
              <a:t>This briefing is designed to provide Soldiers information and documents needed to out-process the installation and to ensure a smooth transition to civilian life.</a:t>
            </a:r>
          </a:p>
          <a:p>
            <a:pPr>
              <a:buFont typeface="Wingdings" panose="05000000000000000000" pitchFamily="2" charset="2"/>
              <a:buChar char="§"/>
            </a:pPr>
            <a:endParaRPr lang="en-US" b="0" i="1" dirty="0"/>
          </a:p>
          <a:p>
            <a:pPr marL="0" indent="0">
              <a:buNone/>
            </a:pPr>
            <a:r>
              <a:rPr lang="en-US" i="1" dirty="0" smtClean="0"/>
              <a:t>At the end of the briefing, please ensure you sign the memorandum provided by your unit.  </a:t>
            </a:r>
            <a:endParaRPr lang="en-US" i="1" dirty="0"/>
          </a:p>
        </p:txBody>
      </p:sp>
    </p:spTree>
    <p:extLst>
      <p:ext uri="{BB962C8B-B14F-4D97-AF65-F5344CB8AC3E}">
        <p14:creationId xmlns:p14="http://schemas.microsoft.com/office/powerpoint/2010/main" val="947880498"/>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0"/>
            <a:ext cx="7772400" cy="480131"/>
          </a:xfrm>
        </p:spPr>
        <p:txBody>
          <a:bodyPr/>
          <a:lstStyle/>
          <a:p>
            <a:pPr algn="ctr"/>
            <a:r>
              <a:rPr lang="en-US" dirty="0" smtClean="0">
                <a:solidFill>
                  <a:srgbClr val="FFC000"/>
                </a:solidFill>
              </a:rPr>
              <a:t> Separation Briefing</a:t>
            </a:r>
            <a:endParaRPr lang="en-US" dirty="0"/>
          </a:p>
        </p:txBody>
      </p:sp>
      <p:sp>
        <p:nvSpPr>
          <p:cNvPr id="4" name="Text Placeholder 3"/>
          <p:cNvSpPr>
            <a:spLocks noGrp="1"/>
          </p:cNvSpPr>
          <p:nvPr>
            <p:ph type="body" sz="quarter" idx="4294967295"/>
          </p:nvPr>
        </p:nvSpPr>
        <p:spPr>
          <a:xfrm>
            <a:off x="0" y="5943757"/>
            <a:ext cx="3962400" cy="465874"/>
          </a:xfrm>
        </p:spPr>
        <p:txBody>
          <a:bodyPr/>
          <a:lstStyle/>
          <a:p>
            <a:r>
              <a:rPr lang="en-US" sz="800" dirty="0"/>
              <a:t>We are the Army's </a:t>
            </a:r>
            <a:r>
              <a:rPr lang="en-US" sz="800" dirty="0" smtClean="0"/>
              <a:t>Home </a:t>
            </a:r>
          </a:p>
          <a:p>
            <a:r>
              <a:rPr lang="en-US" sz="800" dirty="0" smtClean="0"/>
              <a:t>#LifeisBetteratBenning</a:t>
            </a:r>
            <a:endParaRPr lang="en-US" sz="800" dirty="0"/>
          </a:p>
          <a:p>
            <a:endParaRPr lang="en-US" dirty="0"/>
          </a:p>
          <a:p>
            <a:endParaRPr lang="en-US" sz="1100" dirty="0"/>
          </a:p>
          <a:p>
            <a:endParaRPr lang="en-US" dirty="0"/>
          </a:p>
        </p:txBody>
      </p:sp>
      <p:sp>
        <p:nvSpPr>
          <p:cNvPr id="5" name="Text Placeholder 4"/>
          <p:cNvSpPr>
            <a:spLocks noGrp="1"/>
          </p:cNvSpPr>
          <p:nvPr>
            <p:ph type="body" sz="quarter" idx="15"/>
          </p:nvPr>
        </p:nvSpPr>
        <p:spPr>
          <a:xfrm>
            <a:off x="854013" y="560948"/>
            <a:ext cx="7470627" cy="535531"/>
          </a:xfrm>
        </p:spPr>
        <p:txBody>
          <a:bodyPr/>
          <a:lstStyle/>
          <a:p>
            <a:pPr algn="ctr"/>
            <a:r>
              <a:rPr lang="en-US" sz="3200" i="0" dirty="0" smtClean="0"/>
              <a:t>When Can I expect my orders?</a:t>
            </a:r>
            <a:endParaRPr lang="en-US" sz="3200" i="0" dirty="0"/>
          </a:p>
        </p:txBody>
      </p:sp>
      <p:sp>
        <p:nvSpPr>
          <p:cNvPr id="3" name="Content Placeholder 2"/>
          <p:cNvSpPr>
            <a:spLocks noGrp="1"/>
          </p:cNvSpPr>
          <p:nvPr>
            <p:ph idx="1"/>
          </p:nvPr>
        </p:nvSpPr>
        <p:spPr>
          <a:xfrm>
            <a:off x="836761" y="1096479"/>
            <a:ext cx="7772400" cy="3657600"/>
          </a:xfrm>
        </p:spPr>
        <p:txBody>
          <a:bodyPr>
            <a:normAutofit lnSpcReduction="10000"/>
          </a:bodyPr>
          <a:lstStyle/>
          <a:p>
            <a:endParaRPr lang="en-US" dirty="0" smtClean="0"/>
          </a:p>
          <a:p>
            <a:r>
              <a:rPr lang="en-US" b="0" dirty="0" smtClean="0"/>
              <a:t>Once certificate, located at the end of slides, is emailed to the email addresses listed below.  Your </a:t>
            </a:r>
            <a:r>
              <a:rPr lang="en-US" b="0" dirty="0"/>
              <a:t>orders </a:t>
            </a:r>
            <a:r>
              <a:rPr lang="en-US" b="0" dirty="0" smtClean="0"/>
              <a:t>along </a:t>
            </a:r>
            <a:r>
              <a:rPr lang="en-US" b="0" dirty="0"/>
              <a:t>with DD 214 worksheet </a:t>
            </a:r>
            <a:r>
              <a:rPr lang="en-US" b="0" dirty="0" smtClean="0"/>
              <a:t>(PII removed) will </a:t>
            </a:r>
            <a:r>
              <a:rPr lang="en-US" b="0" dirty="0"/>
              <a:t>be </a:t>
            </a:r>
            <a:r>
              <a:rPr lang="en-US" b="0" dirty="0" smtClean="0"/>
              <a:t>loaded in the DHR SharePoint separation folder (S-1 have access).  </a:t>
            </a:r>
            <a:r>
              <a:rPr lang="en-US" b="0" dirty="0"/>
              <a:t>Please review DD 214 worksheet and send any corrections </a:t>
            </a:r>
            <a:r>
              <a:rPr lang="en-US" b="0" dirty="0" smtClean="0"/>
              <a:t>needed to e-mail addresses  listed below.  </a:t>
            </a:r>
            <a:endParaRPr lang="en-US" b="0" dirty="0"/>
          </a:p>
          <a:p>
            <a:r>
              <a:rPr lang="en-US" sz="1900" dirty="0" smtClean="0">
                <a:hlinkClick r:id="rId2"/>
              </a:rPr>
              <a:t>whaketa.m.fordriley.civ@mail.mil</a:t>
            </a:r>
            <a:r>
              <a:rPr lang="en-US" sz="1900" dirty="0"/>
              <a:t> </a:t>
            </a:r>
            <a:r>
              <a:rPr lang="en-US" sz="1900" dirty="0" smtClean="0"/>
              <a:t> </a:t>
            </a:r>
          </a:p>
          <a:p>
            <a:r>
              <a:rPr lang="en-US" sz="1900" dirty="0" smtClean="0">
                <a:hlinkClick r:id="rId3"/>
              </a:rPr>
              <a:t>gloria.m.chamber.civ@mail.mil</a:t>
            </a:r>
            <a:endParaRPr lang="en-US" sz="1900" dirty="0" smtClean="0"/>
          </a:p>
          <a:p>
            <a:r>
              <a:rPr lang="en-US" sz="1900" dirty="0">
                <a:hlinkClick r:id="rId4"/>
              </a:rPr>
              <a:t>s</a:t>
            </a:r>
            <a:r>
              <a:rPr lang="en-US" sz="1900" dirty="0" smtClean="0">
                <a:hlinkClick r:id="rId4"/>
              </a:rPr>
              <a:t>tephen.j.robateau.civ@mail.mil</a:t>
            </a:r>
            <a:endParaRPr lang="en-US" sz="1900" dirty="0" smtClean="0"/>
          </a:p>
          <a:p>
            <a:endParaRPr lang="en-US" dirty="0"/>
          </a:p>
        </p:txBody>
      </p:sp>
    </p:spTree>
    <p:extLst>
      <p:ext uri="{BB962C8B-B14F-4D97-AF65-F5344CB8AC3E}">
        <p14:creationId xmlns:p14="http://schemas.microsoft.com/office/powerpoint/2010/main" val="1266349675"/>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164" y="136008"/>
            <a:ext cx="7549593" cy="480131"/>
          </a:xfrm>
        </p:spPr>
        <p:txBody>
          <a:bodyPr/>
          <a:lstStyle/>
          <a:p>
            <a:pPr algn="ctr"/>
            <a:r>
              <a:rPr lang="en-US" dirty="0" smtClean="0">
                <a:solidFill>
                  <a:srgbClr val="FFC000"/>
                </a:solidFill>
              </a:rPr>
              <a:t>Separation </a:t>
            </a:r>
            <a:r>
              <a:rPr lang="en-US" dirty="0">
                <a:solidFill>
                  <a:srgbClr val="FFC000"/>
                </a:solidFill>
              </a:rPr>
              <a:t>Briefing</a:t>
            </a:r>
            <a:endParaRPr lang="en-US" dirty="0">
              <a:solidFill>
                <a:schemeClr val="bg1"/>
              </a:solidFill>
            </a:endParaRPr>
          </a:p>
        </p:txBody>
      </p:sp>
      <p:sp>
        <p:nvSpPr>
          <p:cNvPr id="3" name="Content Placeholder 2"/>
          <p:cNvSpPr>
            <a:spLocks noGrp="1"/>
          </p:cNvSpPr>
          <p:nvPr>
            <p:ph idx="1"/>
          </p:nvPr>
        </p:nvSpPr>
        <p:spPr>
          <a:xfrm>
            <a:off x="836761" y="1573380"/>
            <a:ext cx="7772400" cy="4288688"/>
          </a:xfrm>
        </p:spPr>
        <p:txBody>
          <a:bodyPr>
            <a:noAutofit/>
          </a:bodyPr>
          <a:lstStyle/>
          <a:p>
            <a:pPr>
              <a:buFont typeface="Wingdings" panose="05000000000000000000" pitchFamily="2" charset="2"/>
              <a:buChar char="§"/>
            </a:pPr>
            <a:r>
              <a:rPr lang="en-US" sz="2200" b="0" dirty="0"/>
              <a:t>This is an important document that provides Soldiers with a brief summary of their military service.</a:t>
            </a:r>
          </a:p>
          <a:p>
            <a:pPr>
              <a:lnSpc>
                <a:spcPct val="100000"/>
              </a:lnSpc>
              <a:spcBef>
                <a:spcPts val="0"/>
              </a:spcBef>
              <a:buFont typeface="Wingdings" panose="05000000000000000000" pitchFamily="2" charset="2"/>
              <a:buChar char="§"/>
            </a:pPr>
            <a:endParaRPr lang="en-US" sz="2200" b="0" dirty="0"/>
          </a:p>
          <a:p>
            <a:pPr>
              <a:lnSpc>
                <a:spcPct val="100000"/>
              </a:lnSpc>
              <a:spcBef>
                <a:spcPts val="0"/>
              </a:spcBef>
              <a:buFont typeface="Wingdings" panose="05000000000000000000" pitchFamily="2" charset="2"/>
              <a:buChar char="§"/>
            </a:pPr>
            <a:r>
              <a:rPr lang="en-US" sz="2200" b="0" dirty="0"/>
              <a:t>Provide the Army with information for administrative  purposes</a:t>
            </a:r>
          </a:p>
          <a:p>
            <a:pPr>
              <a:lnSpc>
                <a:spcPct val="100000"/>
              </a:lnSpc>
              <a:spcBef>
                <a:spcPts val="0"/>
              </a:spcBef>
              <a:buFont typeface="Wingdings" panose="05000000000000000000" pitchFamily="2" charset="2"/>
              <a:buChar char="§"/>
            </a:pPr>
            <a:endParaRPr lang="en-US" sz="2200" b="0" dirty="0"/>
          </a:p>
          <a:p>
            <a:pPr>
              <a:lnSpc>
                <a:spcPct val="100000"/>
              </a:lnSpc>
              <a:spcBef>
                <a:spcPts val="0"/>
              </a:spcBef>
              <a:buFont typeface="Wingdings" panose="05000000000000000000" pitchFamily="2" charset="2"/>
              <a:buChar char="§"/>
            </a:pPr>
            <a:r>
              <a:rPr lang="en-US" sz="2200" b="0" dirty="0"/>
              <a:t>Provide governmental agencies (i.e. VA, DOL) with  source information for administrating federal and state  laws for the veteran</a:t>
            </a:r>
          </a:p>
          <a:p>
            <a:pPr>
              <a:lnSpc>
                <a:spcPct val="100000"/>
              </a:lnSpc>
              <a:spcBef>
                <a:spcPts val="0"/>
              </a:spcBef>
              <a:buFont typeface="Wingdings" panose="05000000000000000000" pitchFamily="2" charset="2"/>
              <a:buChar char="§"/>
            </a:pPr>
            <a:endParaRPr lang="en-US" sz="2200" b="0" dirty="0"/>
          </a:p>
          <a:p>
            <a:pPr>
              <a:lnSpc>
                <a:spcPct val="100000"/>
              </a:lnSpc>
              <a:spcBef>
                <a:spcPts val="0"/>
              </a:spcBef>
              <a:buFont typeface="Wingdings" panose="05000000000000000000" pitchFamily="2" charset="2"/>
              <a:buChar char="§"/>
            </a:pPr>
            <a:r>
              <a:rPr lang="en-US" sz="2200" b="0" dirty="0" smtClean="0"/>
              <a:t>AR 635-5 is the governing regulatory guidance for the DD Form 214.</a:t>
            </a:r>
            <a:endParaRPr lang="en-US" sz="2200" b="0" dirty="0"/>
          </a:p>
        </p:txBody>
      </p:sp>
      <p:sp>
        <p:nvSpPr>
          <p:cNvPr id="4" name="Text Placeholder 3"/>
          <p:cNvSpPr>
            <a:spLocks noGrp="1"/>
          </p:cNvSpPr>
          <p:nvPr>
            <p:ph type="body" sz="quarter" idx="4294967295"/>
          </p:nvPr>
        </p:nvSpPr>
        <p:spPr>
          <a:xfrm>
            <a:off x="0" y="6010589"/>
            <a:ext cx="8307388" cy="847411"/>
          </a:xfrm>
        </p:spPr>
        <p:txBody>
          <a:bodyPr/>
          <a:lstStyle/>
          <a:p>
            <a:r>
              <a:rPr lang="en-US" sz="800" dirty="0"/>
              <a:t>We are the Army's Home </a:t>
            </a:r>
          </a:p>
          <a:p>
            <a:r>
              <a:rPr lang="en-US" sz="800" dirty="0"/>
              <a:t>#LifeisBetteratBenning</a:t>
            </a:r>
          </a:p>
          <a:p>
            <a:endParaRPr lang="en-US" dirty="0"/>
          </a:p>
        </p:txBody>
      </p:sp>
      <p:sp>
        <p:nvSpPr>
          <p:cNvPr id="5" name="Text Placeholder 4"/>
          <p:cNvSpPr>
            <a:spLocks noGrp="1"/>
          </p:cNvSpPr>
          <p:nvPr>
            <p:ph type="body" sz="quarter" idx="15"/>
          </p:nvPr>
        </p:nvSpPr>
        <p:spPr>
          <a:xfrm>
            <a:off x="836761" y="826994"/>
            <a:ext cx="7470627" cy="535531"/>
          </a:xfrm>
        </p:spPr>
        <p:txBody>
          <a:bodyPr/>
          <a:lstStyle/>
          <a:p>
            <a:pPr algn="ctr"/>
            <a:r>
              <a:rPr lang="en-US" sz="3200" i="0" dirty="0" smtClean="0"/>
              <a:t>Purpose of</a:t>
            </a:r>
            <a:r>
              <a:rPr lang="en-US" sz="3200" dirty="0" smtClean="0"/>
              <a:t> </a:t>
            </a:r>
            <a:r>
              <a:rPr lang="en-US" sz="3200" i="0" dirty="0" smtClean="0"/>
              <a:t>the DD 214</a:t>
            </a:r>
            <a:endParaRPr lang="en-US" sz="3200" i="0" dirty="0"/>
          </a:p>
        </p:txBody>
      </p:sp>
    </p:spTree>
    <p:extLst>
      <p:ext uri="{BB962C8B-B14F-4D97-AF65-F5344CB8AC3E}">
        <p14:creationId xmlns:p14="http://schemas.microsoft.com/office/powerpoint/2010/main" val="537719248"/>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3"/>
            <a:ext cx="7314462" cy="480131"/>
          </a:xfrm>
        </p:spPr>
        <p:txBody>
          <a:bodyPr/>
          <a:lstStyle/>
          <a:p>
            <a:pPr algn="ctr"/>
            <a:r>
              <a:rPr lang="en-US" dirty="0" smtClean="0">
                <a:solidFill>
                  <a:srgbClr val="FFC000"/>
                </a:solidFill>
              </a:rPr>
              <a:t>Separation </a:t>
            </a:r>
            <a:r>
              <a:rPr lang="en-US" dirty="0">
                <a:solidFill>
                  <a:srgbClr val="FFC000"/>
                </a:solidFill>
              </a:rPr>
              <a:t>Briefing</a:t>
            </a:r>
            <a:endParaRPr lang="en-US" dirty="0">
              <a:solidFill>
                <a:schemeClr val="bg1"/>
              </a:solidFill>
            </a:endParaRPr>
          </a:p>
        </p:txBody>
      </p:sp>
      <p:sp>
        <p:nvSpPr>
          <p:cNvPr id="3" name="Content Placeholder 2"/>
          <p:cNvSpPr>
            <a:spLocks noGrp="1"/>
          </p:cNvSpPr>
          <p:nvPr>
            <p:ph idx="1"/>
          </p:nvPr>
        </p:nvSpPr>
        <p:spPr>
          <a:xfrm>
            <a:off x="685874" y="1713278"/>
            <a:ext cx="7772400" cy="4264960"/>
          </a:xfrm>
        </p:spPr>
        <p:txBody>
          <a:bodyPr>
            <a:noAutofit/>
          </a:bodyPr>
          <a:lstStyle/>
          <a:p>
            <a:pPr>
              <a:lnSpc>
                <a:spcPct val="100000"/>
              </a:lnSpc>
              <a:spcBef>
                <a:spcPts val="0"/>
              </a:spcBef>
              <a:buFont typeface="Arial" panose="020B0604020202020204" pitchFamily="34" charset="0"/>
              <a:buChar char="•"/>
            </a:pPr>
            <a:r>
              <a:rPr lang="en-US" sz="2200" b="0" dirty="0"/>
              <a:t>Please ensure the following items are listed on your </a:t>
            </a:r>
            <a:r>
              <a:rPr lang="en-US" sz="2200" b="0" dirty="0" smtClean="0"/>
              <a:t>ERB or ORB</a:t>
            </a:r>
            <a:endParaRPr lang="en-US" sz="2200" b="0" dirty="0"/>
          </a:p>
          <a:p>
            <a:pPr>
              <a:lnSpc>
                <a:spcPct val="100000"/>
              </a:lnSpc>
              <a:spcBef>
                <a:spcPts val="0"/>
              </a:spcBef>
              <a:buFont typeface="Arial" panose="020B0604020202020204" pitchFamily="34" charset="0"/>
              <a:buChar char="•"/>
            </a:pPr>
            <a:endParaRPr lang="en-US" sz="2200" b="0" dirty="0"/>
          </a:p>
          <a:p>
            <a:pPr lvl="1">
              <a:lnSpc>
                <a:spcPct val="100000"/>
              </a:lnSpc>
              <a:spcBef>
                <a:spcPts val="0"/>
              </a:spcBef>
              <a:buFont typeface="Courier New" panose="02070309020205020404" pitchFamily="49" charset="0"/>
              <a:buChar char="o"/>
            </a:pPr>
            <a:r>
              <a:rPr lang="en-US" sz="2200" b="0" dirty="0" smtClean="0"/>
              <a:t> Military </a:t>
            </a:r>
            <a:r>
              <a:rPr lang="en-US" sz="2200" b="0" dirty="0"/>
              <a:t>schools are listed on the </a:t>
            </a:r>
            <a:r>
              <a:rPr lang="en-US" sz="2200" b="0" dirty="0" smtClean="0"/>
              <a:t>ERB/ORB </a:t>
            </a:r>
            <a:r>
              <a:rPr lang="en-US" sz="2200" b="0" dirty="0"/>
              <a:t>(Must be at least 40 hours)</a:t>
            </a:r>
          </a:p>
          <a:p>
            <a:pPr>
              <a:lnSpc>
                <a:spcPct val="100000"/>
              </a:lnSpc>
              <a:spcBef>
                <a:spcPts val="0"/>
              </a:spcBef>
              <a:buFont typeface="Courier New" panose="02070309020205020404" pitchFamily="49" charset="0"/>
              <a:buChar char="o"/>
            </a:pPr>
            <a:endParaRPr lang="en-US" sz="2200" b="0" dirty="0"/>
          </a:p>
          <a:p>
            <a:pPr lvl="1">
              <a:lnSpc>
                <a:spcPct val="100000"/>
              </a:lnSpc>
              <a:spcBef>
                <a:spcPts val="0"/>
              </a:spcBef>
              <a:buFont typeface="Courier New" panose="02070309020205020404" pitchFamily="49" charset="0"/>
              <a:buChar char="o"/>
            </a:pPr>
            <a:r>
              <a:rPr lang="en-US" sz="2200" b="0" dirty="0" smtClean="0"/>
              <a:t> Awards must be listed on </a:t>
            </a:r>
            <a:r>
              <a:rPr lang="en-US" sz="2200" b="0" dirty="0"/>
              <a:t>the ERB/ORB</a:t>
            </a:r>
          </a:p>
          <a:p>
            <a:pPr>
              <a:lnSpc>
                <a:spcPct val="100000"/>
              </a:lnSpc>
              <a:spcBef>
                <a:spcPts val="0"/>
              </a:spcBef>
              <a:buFont typeface="Courier New" panose="02070309020205020404" pitchFamily="49" charset="0"/>
              <a:buChar char="o"/>
            </a:pPr>
            <a:endParaRPr lang="en-US" sz="2200" b="0" dirty="0"/>
          </a:p>
          <a:p>
            <a:pPr lvl="1">
              <a:lnSpc>
                <a:spcPct val="100000"/>
              </a:lnSpc>
              <a:spcBef>
                <a:spcPts val="0"/>
              </a:spcBef>
              <a:buFont typeface="Courier New" panose="02070309020205020404" pitchFamily="49" charset="0"/>
              <a:buChar char="o"/>
            </a:pPr>
            <a:r>
              <a:rPr lang="en-US" sz="2200" b="0" dirty="0" smtClean="0"/>
              <a:t> Deployments </a:t>
            </a:r>
            <a:r>
              <a:rPr lang="en-US" sz="2200" dirty="0" smtClean="0"/>
              <a:t>must be l</a:t>
            </a:r>
            <a:r>
              <a:rPr lang="en-US" sz="2200" b="0" dirty="0" smtClean="0"/>
              <a:t>isted </a:t>
            </a:r>
            <a:r>
              <a:rPr lang="en-US" sz="2200" b="0" dirty="0"/>
              <a:t>on the </a:t>
            </a:r>
            <a:r>
              <a:rPr lang="en-US" sz="2200" b="0" dirty="0" smtClean="0"/>
              <a:t>ERB/ORB</a:t>
            </a:r>
          </a:p>
          <a:p>
            <a:pPr marL="0" indent="0">
              <a:lnSpc>
                <a:spcPct val="100000"/>
              </a:lnSpc>
              <a:spcBef>
                <a:spcPts val="0"/>
              </a:spcBef>
              <a:buNone/>
            </a:pPr>
            <a:endParaRPr lang="en-US" sz="2200" b="0" dirty="0"/>
          </a:p>
          <a:p>
            <a:pPr marL="0" indent="0">
              <a:lnSpc>
                <a:spcPct val="100000"/>
              </a:lnSpc>
              <a:spcBef>
                <a:spcPts val="0"/>
              </a:spcBef>
              <a:buNone/>
            </a:pPr>
            <a:r>
              <a:rPr lang="en-US" sz="2200" b="0" dirty="0" smtClean="0"/>
              <a:t>***Please note:  PCS </a:t>
            </a:r>
            <a:r>
              <a:rPr lang="en-US" sz="2200" b="0" dirty="0"/>
              <a:t>Moves overseas is not considered </a:t>
            </a:r>
            <a:r>
              <a:rPr lang="en-US" sz="2200" b="0" dirty="0" smtClean="0"/>
              <a:t>deployments</a:t>
            </a:r>
            <a:endParaRPr lang="en-US" sz="2200" b="0" dirty="0"/>
          </a:p>
          <a:p>
            <a:pPr>
              <a:lnSpc>
                <a:spcPct val="100000"/>
              </a:lnSpc>
              <a:spcBef>
                <a:spcPts val="0"/>
              </a:spcBef>
            </a:pPr>
            <a:endParaRPr lang="en-US" sz="2200" dirty="0"/>
          </a:p>
        </p:txBody>
      </p:sp>
      <p:sp>
        <p:nvSpPr>
          <p:cNvPr id="4" name="Text Placeholder 3"/>
          <p:cNvSpPr>
            <a:spLocks noGrp="1"/>
          </p:cNvSpPr>
          <p:nvPr>
            <p:ph type="body" sz="quarter" idx="4294967295"/>
          </p:nvPr>
        </p:nvSpPr>
        <p:spPr>
          <a:xfrm>
            <a:off x="0" y="6029517"/>
            <a:ext cx="8307388" cy="442172"/>
          </a:xfrm>
        </p:spPr>
        <p:txBody>
          <a:bodyPr/>
          <a:lstStyle/>
          <a:p>
            <a:r>
              <a:rPr lang="en-US" sz="800" dirty="0" smtClean="0"/>
              <a:t>We are the Army’s Home</a:t>
            </a:r>
          </a:p>
          <a:p>
            <a:r>
              <a:rPr lang="en-US" sz="800" dirty="0" smtClean="0"/>
              <a:t>#lifeisbetterabenning</a:t>
            </a:r>
            <a:endParaRPr lang="en-US" sz="800" dirty="0"/>
          </a:p>
        </p:txBody>
      </p:sp>
      <p:sp>
        <p:nvSpPr>
          <p:cNvPr id="5" name="Text Placeholder 4"/>
          <p:cNvSpPr>
            <a:spLocks noGrp="1"/>
          </p:cNvSpPr>
          <p:nvPr>
            <p:ph type="body" sz="quarter" idx="15"/>
          </p:nvPr>
        </p:nvSpPr>
        <p:spPr>
          <a:xfrm>
            <a:off x="836761" y="683271"/>
            <a:ext cx="7470627" cy="978729"/>
          </a:xfrm>
        </p:spPr>
        <p:txBody>
          <a:bodyPr/>
          <a:lstStyle/>
          <a:p>
            <a:pPr algn="ctr"/>
            <a:r>
              <a:rPr lang="en-US" sz="3200" i="0" dirty="0" smtClean="0"/>
              <a:t>What is needed to complete the DD214 and ensure accuracy</a:t>
            </a:r>
            <a:endParaRPr lang="en-US" sz="3200" i="0" dirty="0"/>
          </a:p>
        </p:txBody>
      </p:sp>
    </p:spTree>
    <p:extLst>
      <p:ext uri="{BB962C8B-B14F-4D97-AF65-F5344CB8AC3E}">
        <p14:creationId xmlns:p14="http://schemas.microsoft.com/office/powerpoint/2010/main" val="10143578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Separation </a:t>
            </a:r>
            <a:r>
              <a:rPr lang="en-US" dirty="0">
                <a:solidFill>
                  <a:srgbClr val="FFC000"/>
                </a:solidFill>
              </a:rPr>
              <a:t>Briefing</a:t>
            </a:r>
            <a:endParaRPr lang="en-US" dirty="0"/>
          </a:p>
        </p:txBody>
      </p:sp>
      <p:sp>
        <p:nvSpPr>
          <p:cNvPr id="3" name="Content Placeholder 2"/>
          <p:cNvSpPr>
            <a:spLocks noGrp="1"/>
          </p:cNvSpPr>
          <p:nvPr>
            <p:ph idx="1"/>
          </p:nvPr>
        </p:nvSpPr>
        <p:spPr>
          <a:xfrm>
            <a:off x="586504" y="809262"/>
            <a:ext cx="7772400" cy="5351646"/>
          </a:xfrm>
        </p:spPr>
        <p:txBody>
          <a:bodyPr>
            <a:normAutofit fontScale="25000" lnSpcReduction="20000"/>
          </a:bodyPr>
          <a:lstStyle/>
          <a:p>
            <a:pPr marL="0" indent="0" algn="ctr">
              <a:buNone/>
            </a:pPr>
            <a:endParaRPr lang="en-US" dirty="0" smtClean="0"/>
          </a:p>
          <a:p>
            <a:pPr marL="0" indent="0" algn="ctr">
              <a:buNone/>
            </a:pPr>
            <a:r>
              <a:rPr lang="en-US" sz="9600" dirty="0" smtClean="0"/>
              <a:t>Transitional Assistance Management Program </a:t>
            </a:r>
          </a:p>
          <a:p>
            <a:pPr marL="0" indent="0" algn="ctr">
              <a:buNone/>
            </a:pPr>
            <a:endParaRPr lang="en-US" sz="8000" dirty="0" smtClean="0"/>
          </a:p>
          <a:p>
            <a:pPr>
              <a:buFont typeface="Wingdings" panose="05000000000000000000" pitchFamily="2" charset="2"/>
              <a:buChar char="§"/>
            </a:pPr>
            <a:r>
              <a:rPr lang="en-US" sz="8000" b="0" dirty="0" smtClean="0"/>
              <a:t>The Transitional Assistance Management Program (TAMP) provides 180 days of premium-free transitional health care benefits after regular TRICARE benefits end. </a:t>
            </a:r>
          </a:p>
          <a:p>
            <a:pPr>
              <a:buFont typeface="Wingdings" panose="05000000000000000000" pitchFamily="2" charset="2"/>
              <a:buChar char="§"/>
            </a:pPr>
            <a:endParaRPr lang="en-US" sz="8000" b="0" dirty="0" smtClean="0"/>
          </a:p>
          <a:p>
            <a:pPr marL="0" indent="0" algn="ctr">
              <a:buNone/>
            </a:pPr>
            <a:r>
              <a:rPr lang="en-US" sz="9600" dirty="0" smtClean="0"/>
              <a:t>Eligibility</a:t>
            </a:r>
          </a:p>
          <a:p>
            <a:pPr>
              <a:buFont typeface="Wingdings" panose="05000000000000000000" pitchFamily="2" charset="2"/>
              <a:buChar char="§"/>
            </a:pPr>
            <a:r>
              <a:rPr lang="en-US" sz="8000" b="0" dirty="0" smtClean="0"/>
              <a:t>Sponsors and eligible family members may be covered by TAMP if the sponsor is:</a:t>
            </a:r>
          </a:p>
          <a:p>
            <a:pPr>
              <a:buFont typeface="Wingdings" panose="05000000000000000000" pitchFamily="2" charset="2"/>
              <a:buChar char="§"/>
            </a:pPr>
            <a:r>
              <a:rPr lang="en-US" sz="8000" b="0" dirty="0" smtClean="0"/>
              <a:t>Involuntarily separating from active duty under honorable conditions</a:t>
            </a:r>
          </a:p>
          <a:p>
            <a:pPr>
              <a:buFont typeface="Wingdings" panose="05000000000000000000" pitchFamily="2" charset="2"/>
              <a:buChar char="§"/>
            </a:pPr>
            <a:r>
              <a:rPr lang="en-US" sz="8000" b="0" dirty="0" smtClean="0"/>
              <a:t>Separating from active duty following a voluntary agreement to stay on active duty for less than one year in support of a contingency operation </a:t>
            </a:r>
          </a:p>
          <a:p>
            <a:pPr>
              <a:buFont typeface="Wingdings" panose="05000000000000000000" pitchFamily="2" charset="2"/>
              <a:buChar char="§"/>
            </a:pPr>
            <a:r>
              <a:rPr lang="en-US" sz="8000" b="0" dirty="0" smtClean="0"/>
              <a:t>Separating from regular active duty service and agree to become a member of the Selected Reserve of a Reserve Component. The Service member must become a Selected Reservist the day immediately following release from regular active duty service to qualify. </a:t>
            </a:r>
            <a:endParaRPr lang="en-US" sz="8000" dirty="0"/>
          </a:p>
        </p:txBody>
      </p:sp>
    </p:spTree>
    <p:extLst>
      <p:ext uri="{BB962C8B-B14F-4D97-AF65-F5344CB8AC3E}">
        <p14:creationId xmlns:p14="http://schemas.microsoft.com/office/powerpoint/2010/main" val="4109031"/>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C000"/>
                </a:solidFill>
              </a:rPr>
              <a:t>Separation </a:t>
            </a:r>
            <a:r>
              <a:rPr lang="en-US" dirty="0">
                <a:solidFill>
                  <a:srgbClr val="FFC000"/>
                </a:solidFill>
              </a:rPr>
              <a:t>Briefing</a:t>
            </a:r>
            <a:endParaRPr lang="en-US" dirty="0"/>
          </a:p>
        </p:txBody>
      </p:sp>
      <p:sp>
        <p:nvSpPr>
          <p:cNvPr id="3" name="Content Placeholder 2"/>
          <p:cNvSpPr>
            <a:spLocks noGrp="1"/>
          </p:cNvSpPr>
          <p:nvPr>
            <p:ph idx="1"/>
          </p:nvPr>
        </p:nvSpPr>
        <p:spPr>
          <a:xfrm>
            <a:off x="713582" y="862808"/>
            <a:ext cx="7772400" cy="4964232"/>
          </a:xfrm>
        </p:spPr>
        <p:txBody>
          <a:bodyPr>
            <a:normAutofit/>
          </a:bodyPr>
          <a:lstStyle/>
          <a:p>
            <a:pPr marL="0" indent="0" algn="ctr">
              <a:lnSpc>
                <a:spcPct val="100000"/>
              </a:lnSpc>
              <a:buNone/>
            </a:pPr>
            <a:r>
              <a:rPr lang="en-US" b="0" dirty="0" smtClean="0">
                <a:latin typeface="+mn-lt"/>
              </a:rPr>
              <a:t> </a:t>
            </a:r>
            <a:r>
              <a:rPr lang="en-US" dirty="0" smtClean="0">
                <a:latin typeface="+mn-lt"/>
              </a:rPr>
              <a:t>Separation Pay</a:t>
            </a:r>
          </a:p>
          <a:p>
            <a:pPr>
              <a:lnSpc>
                <a:spcPct val="100000"/>
              </a:lnSpc>
              <a:buFont typeface="Wingdings" panose="05000000000000000000" pitchFamily="2" charset="2"/>
              <a:buChar char="§"/>
            </a:pPr>
            <a:r>
              <a:rPr lang="en-US" b="0" dirty="0" smtClean="0">
                <a:latin typeface="+mn-lt"/>
              </a:rPr>
              <a:t>Soldiers who are being involuntarily separated due to reaching their Retention Control Point are entitled to separation pay.  </a:t>
            </a:r>
          </a:p>
          <a:p>
            <a:pPr>
              <a:lnSpc>
                <a:spcPct val="100000"/>
              </a:lnSpc>
              <a:buFont typeface="Wingdings" panose="05000000000000000000" pitchFamily="2" charset="2"/>
              <a:buChar char="§"/>
            </a:pPr>
            <a:r>
              <a:rPr lang="en-US" b="0" dirty="0" smtClean="0">
                <a:latin typeface="+mn-lt"/>
              </a:rPr>
              <a:t>Soldiers </a:t>
            </a:r>
            <a:r>
              <a:rPr lang="en-US" b="0" dirty="0">
                <a:latin typeface="+mn-lt"/>
              </a:rPr>
              <a:t>who are being involuntarily separated due to </a:t>
            </a:r>
            <a:r>
              <a:rPr lang="en-US" b="0" dirty="0" smtClean="0">
                <a:latin typeface="+mn-lt"/>
              </a:rPr>
              <a:t>QMP are entitled to separation pay. </a:t>
            </a:r>
          </a:p>
          <a:p>
            <a:pPr marL="0" indent="0" algn="ctr">
              <a:lnSpc>
                <a:spcPct val="100000"/>
              </a:lnSpc>
              <a:buNone/>
            </a:pPr>
            <a:r>
              <a:rPr lang="en-US" dirty="0" smtClean="0">
                <a:latin typeface="+mn-lt"/>
              </a:rPr>
              <a:t>Retention Control Point</a:t>
            </a:r>
          </a:p>
          <a:p>
            <a:pPr marL="0" indent="0" algn="ctr">
              <a:lnSpc>
                <a:spcPct val="100000"/>
              </a:lnSpc>
              <a:buNone/>
            </a:pPr>
            <a:r>
              <a:rPr lang="en-US" b="0" dirty="0" smtClean="0">
                <a:latin typeface="+mn-lt"/>
              </a:rPr>
              <a:t>PVT/PFC</a:t>
            </a:r>
            <a:r>
              <a:rPr lang="en-US" b="0" dirty="0">
                <a:latin typeface="+mn-lt"/>
              </a:rPr>
              <a:t>…………….5 YRS</a:t>
            </a:r>
          </a:p>
          <a:p>
            <a:pPr marL="0" indent="0" algn="ctr">
              <a:lnSpc>
                <a:spcPct val="100000"/>
              </a:lnSpc>
              <a:buNone/>
            </a:pPr>
            <a:r>
              <a:rPr lang="en-US" b="0" dirty="0">
                <a:latin typeface="+mn-lt"/>
              </a:rPr>
              <a:t>CPL/SPC…………….8 YRS</a:t>
            </a:r>
          </a:p>
          <a:p>
            <a:pPr marL="0" indent="0" algn="ctr">
              <a:lnSpc>
                <a:spcPct val="100000"/>
              </a:lnSpc>
              <a:buNone/>
            </a:pPr>
            <a:r>
              <a:rPr lang="en-US" b="0" dirty="0" smtClean="0">
                <a:latin typeface="+mn-lt"/>
              </a:rPr>
              <a:t> SGT</a:t>
            </a:r>
            <a:r>
              <a:rPr lang="en-US" b="0" dirty="0">
                <a:latin typeface="+mn-lt"/>
              </a:rPr>
              <a:t>……..…………..14 YRS</a:t>
            </a:r>
          </a:p>
          <a:p>
            <a:pPr marL="0" indent="0" algn="ctr">
              <a:buNone/>
            </a:pPr>
            <a:endParaRPr lang="en-US" sz="2000" dirty="0">
              <a:latin typeface="+mn-lt"/>
            </a:endParaRPr>
          </a:p>
          <a:p>
            <a:pPr>
              <a:buFont typeface="Wingdings" panose="05000000000000000000" pitchFamily="2" charset="2"/>
              <a:buChar char="§"/>
            </a:pPr>
            <a:endParaRPr lang="en-US" sz="2000" b="0" dirty="0">
              <a:latin typeface="+mn-lt"/>
            </a:endParaRPr>
          </a:p>
        </p:txBody>
      </p:sp>
    </p:spTree>
    <p:extLst>
      <p:ext uri="{BB962C8B-B14F-4D97-AF65-F5344CB8AC3E}">
        <p14:creationId xmlns:p14="http://schemas.microsoft.com/office/powerpoint/2010/main" val="1889706449"/>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761" y="100585"/>
            <a:ext cx="7772400" cy="480131"/>
          </a:xfrm>
        </p:spPr>
        <p:txBody>
          <a:bodyPr/>
          <a:lstStyle/>
          <a:p>
            <a:pPr algn="ctr"/>
            <a:r>
              <a:rPr lang="en-US" dirty="0" smtClean="0">
                <a:solidFill>
                  <a:srgbClr val="FFC000"/>
                </a:solidFill>
              </a:rPr>
              <a:t>Separation </a:t>
            </a:r>
            <a:r>
              <a:rPr lang="en-US" dirty="0">
                <a:solidFill>
                  <a:srgbClr val="FFC000"/>
                </a:solidFill>
              </a:rPr>
              <a:t>Briefing</a:t>
            </a:r>
            <a:endParaRPr lang="en-US" dirty="0">
              <a:solidFill>
                <a:schemeClr val="bg1"/>
              </a:solidFill>
            </a:endParaRPr>
          </a:p>
        </p:txBody>
      </p:sp>
      <p:sp>
        <p:nvSpPr>
          <p:cNvPr id="3" name="Content Placeholder 2"/>
          <p:cNvSpPr>
            <a:spLocks noGrp="1"/>
          </p:cNvSpPr>
          <p:nvPr>
            <p:ph idx="1"/>
          </p:nvPr>
        </p:nvSpPr>
        <p:spPr>
          <a:xfrm>
            <a:off x="738909" y="1348994"/>
            <a:ext cx="7870251" cy="5009603"/>
          </a:xfrm>
        </p:spPr>
        <p:txBody>
          <a:bodyPr>
            <a:noAutofit/>
          </a:bodyPr>
          <a:lstStyle/>
          <a:p>
            <a:pPr marL="0" indent="0">
              <a:lnSpc>
                <a:spcPct val="100000"/>
              </a:lnSpc>
              <a:spcBef>
                <a:spcPts val="0"/>
              </a:spcBef>
              <a:buNone/>
            </a:pPr>
            <a:r>
              <a:rPr lang="en-US" sz="1800" dirty="0" smtClean="0"/>
              <a:t>SCAN THE DOCUMENTS LISTED BELOW ONE WEEK PRIOR TO YOUR SCHEDULED APPOINTMENT:</a:t>
            </a:r>
          </a:p>
          <a:p>
            <a:pPr marL="0" indent="0">
              <a:lnSpc>
                <a:spcPct val="100000"/>
              </a:lnSpc>
              <a:spcBef>
                <a:spcPts val="0"/>
              </a:spcBef>
              <a:buNone/>
            </a:pPr>
            <a:endParaRPr lang="en-US" sz="1800" dirty="0" smtClean="0">
              <a:solidFill>
                <a:srgbClr val="FF0000"/>
              </a:solidFill>
            </a:endParaRPr>
          </a:p>
          <a:p>
            <a:pPr>
              <a:lnSpc>
                <a:spcPct val="100000"/>
              </a:lnSpc>
              <a:spcBef>
                <a:spcPts val="0"/>
              </a:spcBef>
              <a:buFont typeface="Arial" panose="020B0604020202020204" pitchFamily="34" charset="0"/>
              <a:buChar char="•"/>
            </a:pPr>
            <a:r>
              <a:rPr lang="en-US" sz="1800" b="0" dirty="0" smtClean="0"/>
              <a:t> DD </a:t>
            </a:r>
            <a:r>
              <a:rPr lang="en-US" sz="1800" b="0" dirty="0"/>
              <a:t>FORM 2648</a:t>
            </a:r>
          </a:p>
          <a:p>
            <a:pPr>
              <a:lnSpc>
                <a:spcPct val="100000"/>
              </a:lnSpc>
              <a:spcBef>
                <a:spcPts val="0"/>
              </a:spcBef>
              <a:buFont typeface="Arial" panose="020B0604020202020204" pitchFamily="34" charset="0"/>
              <a:buChar char="•"/>
            </a:pPr>
            <a:r>
              <a:rPr lang="en-US" sz="1800" b="0" dirty="0"/>
              <a:t> </a:t>
            </a:r>
            <a:r>
              <a:rPr lang="en-US" sz="1800" b="0" dirty="0" smtClean="0"/>
              <a:t>ETS </a:t>
            </a:r>
            <a:r>
              <a:rPr lang="en-US" sz="1800" b="0" dirty="0"/>
              <a:t>PHYSICAL (2807-1 AND 2808</a:t>
            </a:r>
            <a:r>
              <a:rPr lang="en-US" sz="1800" b="0" dirty="0" smtClean="0"/>
              <a:t>) </a:t>
            </a:r>
            <a:r>
              <a:rPr lang="en-US" sz="1600" i="1" dirty="0" smtClean="0"/>
              <a:t>(due to COVID19 restrictions DA 2697 will be accepted in its place) </a:t>
            </a:r>
            <a:endParaRPr lang="en-US" sz="1600" i="1" dirty="0"/>
          </a:p>
          <a:p>
            <a:pPr>
              <a:lnSpc>
                <a:spcPct val="100000"/>
              </a:lnSpc>
              <a:spcBef>
                <a:spcPts val="0"/>
              </a:spcBef>
              <a:buFont typeface="Arial" panose="020B0604020202020204" pitchFamily="34" charset="0"/>
              <a:buChar char="•"/>
            </a:pPr>
            <a:r>
              <a:rPr lang="en-US" sz="1800" b="0" dirty="0"/>
              <a:t> </a:t>
            </a:r>
            <a:r>
              <a:rPr lang="en-US" sz="1800" b="0" dirty="0" smtClean="0"/>
              <a:t>DA </a:t>
            </a:r>
            <a:r>
              <a:rPr lang="en-US" sz="1800" b="0" dirty="0"/>
              <a:t>31 (WITH CONTROL NUMBER)</a:t>
            </a:r>
          </a:p>
          <a:p>
            <a:pPr>
              <a:lnSpc>
                <a:spcPct val="100000"/>
              </a:lnSpc>
              <a:spcBef>
                <a:spcPts val="0"/>
              </a:spcBef>
              <a:buFont typeface="Arial" panose="020B0604020202020204" pitchFamily="34" charset="0"/>
              <a:buChar char="•"/>
            </a:pPr>
            <a:r>
              <a:rPr lang="en-US" sz="1800" b="0" dirty="0"/>
              <a:t> </a:t>
            </a:r>
            <a:r>
              <a:rPr lang="en-US" sz="1800" b="0" dirty="0" smtClean="0"/>
              <a:t>DA </a:t>
            </a:r>
            <a:r>
              <a:rPr lang="en-US" sz="1800" b="0" dirty="0"/>
              <a:t>FORM 5691-R (if you have joined the guard or reserve)</a:t>
            </a:r>
          </a:p>
          <a:p>
            <a:pPr>
              <a:lnSpc>
                <a:spcPct val="100000"/>
              </a:lnSpc>
              <a:spcBef>
                <a:spcPts val="0"/>
              </a:spcBef>
              <a:buFont typeface="Arial" panose="020B0604020202020204" pitchFamily="34" charset="0"/>
              <a:buChar char="•"/>
            </a:pPr>
            <a:r>
              <a:rPr lang="en-US" sz="1800" b="0" dirty="0"/>
              <a:t> </a:t>
            </a:r>
            <a:r>
              <a:rPr lang="en-US" sz="1800" b="0" dirty="0" smtClean="0"/>
              <a:t>SEPARATION AWARD</a:t>
            </a:r>
          </a:p>
          <a:p>
            <a:pPr>
              <a:lnSpc>
                <a:spcPct val="100000"/>
              </a:lnSpc>
              <a:spcBef>
                <a:spcPts val="0"/>
              </a:spcBef>
              <a:buFont typeface="Arial" panose="020B0604020202020204" pitchFamily="34" charset="0"/>
              <a:buChar char="•"/>
            </a:pPr>
            <a:r>
              <a:rPr lang="en-US" sz="1800" b="0" dirty="0"/>
              <a:t> </a:t>
            </a:r>
            <a:r>
              <a:rPr lang="en-US" sz="1800" b="0" dirty="0" smtClean="0"/>
              <a:t>DD 93/SGLV (UDPATED)</a:t>
            </a:r>
          </a:p>
          <a:p>
            <a:pPr marL="0" indent="0" algn="ctr">
              <a:lnSpc>
                <a:spcPct val="100000"/>
              </a:lnSpc>
              <a:spcBef>
                <a:spcPts val="0"/>
              </a:spcBef>
              <a:buNone/>
            </a:pPr>
            <a:r>
              <a:rPr lang="en-US" sz="1600" i="1" dirty="0" smtClean="0"/>
              <a:t>NO WALK-IN AUTHORIZED</a:t>
            </a:r>
          </a:p>
          <a:p>
            <a:pPr marL="0" indent="0" algn="ctr">
              <a:lnSpc>
                <a:spcPct val="100000"/>
              </a:lnSpc>
              <a:spcBef>
                <a:spcPts val="0"/>
              </a:spcBef>
              <a:buNone/>
            </a:pPr>
            <a:r>
              <a:rPr lang="en-US" sz="1600" i="1" dirty="0" smtClean="0"/>
              <a:t>SOLDIERS </a:t>
            </a:r>
            <a:r>
              <a:rPr lang="en-US" sz="1600" i="1" dirty="0"/>
              <a:t>SHOULD NOT SIGN OUT ON LEAVE PRIOR TO OUT-PROCESSING FORT </a:t>
            </a:r>
            <a:r>
              <a:rPr lang="en-US" sz="1600" i="1" dirty="0" smtClean="0"/>
              <a:t>BENNING</a:t>
            </a:r>
          </a:p>
          <a:p>
            <a:pPr marL="0" indent="0" algn="ctr">
              <a:lnSpc>
                <a:spcPct val="100000"/>
              </a:lnSpc>
              <a:spcBef>
                <a:spcPts val="0"/>
              </a:spcBef>
              <a:buNone/>
            </a:pPr>
            <a:r>
              <a:rPr lang="en-US" sz="1400" i="1" dirty="0" smtClean="0"/>
              <a:t>DOCUMENTS WILL NOT BE ACCEPTED IN PERSON, SCAN TO: </a:t>
            </a:r>
            <a:r>
              <a:rPr lang="en-US" sz="1200" i="1" dirty="0" smtClean="0">
                <a:solidFill>
                  <a:srgbClr val="00B0F0"/>
                </a:solidFill>
                <a:hlinkClick r:id="rId2"/>
              </a:rPr>
              <a:t>gloria.m.chambers.civ@mail.mil</a:t>
            </a:r>
            <a:endParaRPr lang="en-US" sz="1200" i="1" dirty="0" smtClean="0">
              <a:solidFill>
                <a:srgbClr val="00B0F0"/>
              </a:solidFill>
            </a:endParaRPr>
          </a:p>
          <a:p>
            <a:pPr marL="0" indent="0" algn="ctr">
              <a:lnSpc>
                <a:spcPct val="100000"/>
              </a:lnSpc>
              <a:spcBef>
                <a:spcPts val="0"/>
              </a:spcBef>
              <a:buNone/>
            </a:pPr>
            <a:r>
              <a:rPr lang="en-US" sz="1200" i="1" dirty="0" smtClean="0">
                <a:solidFill>
                  <a:srgbClr val="00B0F0"/>
                </a:solidFill>
                <a:hlinkClick r:id="rId3"/>
              </a:rPr>
              <a:t>whaketa.m.fordriley.civ@mail.mil</a:t>
            </a:r>
            <a:endParaRPr lang="en-US" sz="1200" i="1" dirty="0" smtClean="0">
              <a:solidFill>
                <a:srgbClr val="00B0F0"/>
              </a:solidFill>
            </a:endParaRPr>
          </a:p>
          <a:p>
            <a:pPr marL="0" indent="0" algn="ctr">
              <a:lnSpc>
                <a:spcPct val="100000"/>
              </a:lnSpc>
              <a:spcBef>
                <a:spcPts val="0"/>
              </a:spcBef>
              <a:buNone/>
            </a:pPr>
            <a:r>
              <a:rPr lang="en-US" sz="1200" i="1" dirty="0" smtClean="0">
                <a:solidFill>
                  <a:srgbClr val="00B0F0"/>
                </a:solidFill>
                <a:hlinkClick r:id="rId4"/>
              </a:rPr>
              <a:t>stephen.j.robateau.civ@mail.mil</a:t>
            </a:r>
            <a:endParaRPr lang="en-US" sz="1200" i="1" dirty="0" smtClean="0">
              <a:solidFill>
                <a:srgbClr val="00B0F0"/>
              </a:solidFill>
            </a:endParaRPr>
          </a:p>
          <a:p>
            <a:pPr marL="0" indent="0" algn="ctr">
              <a:lnSpc>
                <a:spcPct val="100000"/>
              </a:lnSpc>
              <a:spcBef>
                <a:spcPts val="0"/>
              </a:spcBef>
              <a:buNone/>
            </a:pPr>
            <a:endParaRPr lang="en-US" sz="1200" i="1" dirty="0">
              <a:solidFill>
                <a:srgbClr val="00B0F0"/>
              </a:solidFill>
            </a:endParaRPr>
          </a:p>
          <a:p>
            <a:pPr marL="0" indent="0" algn="ctr">
              <a:lnSpc>
                <a:spcPct val="100000"/>
              </a:lnSpc>
              <a:spcBef>
                <a:spcPts val="0"/>
              </a:spcBef>
              <a:buNone/>
            </a:pPr>
            <a:endParaRPr lang="en-US" sz="1400" i="1" dirty="0" smtClean="0"/>
          </a:p>
          <a:p>
            <a:pPr marL="0" indent="0" algn="ctr">
              <a:lnSpc>
                <a:spcPct val="100000"/>
              </a:lnSpc>
              <a:spcBef>
                <a:spcPts val="0"/>
              </a:spcBef>
              <a:buNone/>
            </a:pPr>
            <a:endParaRPr lang="en-US" sz="1400" i="1" dirty="0"/>
          </a:p>
        </p:txBody>
      </p:sp>
      <p:sp>
        <p:nvSpPr>
          <p:cNvPr id="4" name="Text Placeholder 3"/>
          <p:cNvSpPr>
            <a:spLocks noGrp="1"/>
          </p:cNvSpPr>
          <p:nvPr>
            <p:ph type="body" sz="quarter" idx="4294967295"/>
          </p:nvPr>
        </p:nvSpPr>
        <p:spPr>
          <a:xfrm>
            <a:off x="-1" y="6085559"/>
            <a:ext cx="8307388" cy="442172"/>
          </a:xfrm>
        </p:spPr>
        <p:txBody>
          <a:bodyPr/>
          <a:lstStyle/>
          <a:p>
            <a:pPr lvl="1"/>
            <a:r>
              <a:rPr lang="en-US" sz="800" dirty="0" smtClean="0"/>
              <a:t>We are the Army’s home</a:t>
            </a:r>
          </a:p>
          <a:p>
            <a:r>
              <a:rPr lang="en-US" sz="800" dirty="0" smtClean="0"/>
              <a:t>#Lifeisbetteratbenning</a:t>
            </a:r>
            <a:endParaRPr lang="en-US" sz="800" dirty="0"/>
          </a:p>
        </p:txBody>
      </p:sp>
      <p:sp>
        <p:nvSpPr>
          <p:cNvPr id="5" name="Text Placeholder 4"/>
          <p:cNvSpPr>
            <a:spLocks noGrp="1"/>
          </p:cNvSpPr>
          <p:nvPr>
            <p:ph type="body" sz="quarter" idx="15"/>
          </p:nvPr>
        </p:nvSpPr>
        <p:spPr>
          <a:xfrm>
            <a:off x="836760" y="591864"/>
            <a:ext cx="7470627" cy="757130"/>
          </a:xfrm>
        </p:spPr>
        <p:txBody>
          <a:bodyPr/>
          <a:lstStyle/>
          <a:p>
            <a:pPr algn="ctr"/>
            <a:r>
              <a:rPr lang="en-US" sz="2400" i="0" dirty="0" smtClean="0"/>
              <a:t>Documents needed for your final appointment for DD </a:t>
            </a:r>
            <a:r>
              <a:rPr lang="en-US" sz="2400" i="0" dirty="0"/>
              <a:t>214 </a:t>
            </a:r>
            <a:r>
              <a:rPr lang="en-US" sz="2400" i="0" dirty="0" smtClean="0"/>
              <a:t>Issuance </a:t>
            </a:r>
            <a:endParaRPr lang="en-US" sz="2400" i="0" dirty="0"/>
          </a:p>
        </p:txBody>
      </p:sp>
    </p:spTree>
    <p:extLst>
      <p:ext uri="{BB962C8B-B14F-4D97-AF65-F5344CB8AC3E}">
        <p14:creationId xmlns:p14="http://schemas.microsoft.com/office/powerpoint/2010/main" val="868036188"/>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MSC Theme">
  <a:themeElements>
    <a:clrScheme name="AMC Branding">
      <a:dk1>
        <a:sysClr val="windowText" lastClr="000000"/>
      </a:dk1>
      <a:lt1>
        <a:sysClr val="window" lastClr="FFFFFF"/>
      </a:lt1>
      <a:dk2>
        <a:srgbClr val="525349"/>
      </a:dk2>
      <a:lt2>
        <a:srgbClr val="7F7F73"/>
      </a:lt2>
      <a:accent1>
        <a:srgbClr val="B8B09C"/>
      </a:accent1>
      <a:accent2>
        <a:srgbClr val="DE1F27"/>
      </a:accent2>
      <a:accent3>
        <a:srgbClr val="214292"/>
      </a:accent3>
      <a:accent4>
        <a:srgbClr val="FFC425"/>
      </a:accent4>
      <a:accent5>
        <a:srgbClr val="F26522"/>
      </a:accent5>
      <a:accent6>
        <a:srgbClr val="70AD47"/>
      </a:accent6>
      <a:hlink>
        <a:srgbClr val="0563C1"/>
      </a:hlink>
      <a:folHlink>
        <a:srgbClr val="7F3F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4.xml><?xml version="1.0" encoding="utf-8"?>
<ct:contentTypeSchema xmlns:ct="http://schemas.microsoft.com/office/2006/metadata/contentType" xmlns:ma="http://schemas.microsoft.com/office/2006/metadata/properties/metaAttributes" ct:_="" ma:_="" ma:contentTypeName="Document" ma:contentTypeID="0x01010072264E6EEB9B08439C4CAF57A8376C4E" ma:contentTypeVersion="4" ma:contentTypeDescription="Create a new document." ma:contentTypeScope="" ma:versionID="c80006d61f072a43fd67767b0c42b134">
  <xsd:schema xmlns:xsd="http://www.w3.org/2001/XMLSchema" xmlns:xs="http://www.w3.org/2001/XMLSchema" xmlns:p="http://schemas.microsoft.com/office/2006/metadata/properties" xmlns:ns1="http://schemas.microsoft.com/sharepoint/v3" targetNamespace="http://schemas.microsoft.com/office/2006/metadata/properties" ma:root="true" ma:fieldsID="894058c2a45bc2b97db111a5699d74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6486FF-65CB-499E-AA83-1D0A1646FE5A}">
  <ds:schemaRefs>
    <ds:schemaRef ds:uri="http://schemas.microsoft.com/sharepoint/v3/contenttype/forms"/>
  </ds:schemaRefs>
</ds:datastoreItem>
</file>

<file path=customXml/itemProps2.xml><?xml version="1.0" encoding="utf-8"?>
<ds:datastoreItem xmlns:ds="http://schemas.openxmlformats.org/officeDocument/2006/customXml" ds:itemID="{EE87DDFF-D288-43B3-9099-279B39DE6806}">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D9B490E-0250-4FC5-A478-10AD24AAD525}">
  <ds:schemaRefs>
    <ds:schemaRef ds:uri="http://schemas.microsoft.com/office/2006/customDocumentInformationPanel"/>
  </ds:schemaRefs>
</ds:datastoreItem>
</file>

<file path=customXml/itemProps4.xml><?xml version="1.0" encoding="utf-8"?>
<ds:datastoreItem xmlns:ds="http://schemas.openxmlformats.org/officeDocument/2006/customXml" ds:itemID="{384D283E-A245-4FC2-8B74-A890E25CA2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5146</TotalTime>
  <Words>942</Words>
  <Application>Microsoft Office PowerPoint</Application>
  <PresentationFormat>On-screen Show (4:3)</PresentationFormat>
  <Paragraphs>149</Paragraphs>
  <Slides>14</Slides>
  <Notes>1</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Times New Roman</vt:lpstr>
      <vt:lpstr>Wingdings</vt:lpstr>
      <vt:lpstr>MSC Theme</vt:lpstr>
      <vt:lpstr>Separation Briefing </vt:lpstr>
      <vt:lpstr>Separation briefing</vt:lpstr>
      <vt:lpstr>Separation Briefing</vt:lpstr>
      <vt:lpstr> Separation Briefing</vt:lpstr>
      <vt:lpstr>Separation Briefing</vt:lpstr>
      <vt:lpstr>Separation Briefing</vt:lpstr>
      <vt:lpstr>Separation Briefing</vt:lpstr>
      <vt:lpstr>Separation Briefing</vt:lpstr>
      <vt:lpstr>Separation Briefing</vt:lpstr>
      <vt:lpstr>Separation Briefing</vt:lpstr>
      <vt:lpstr>Separation Briefing</vt:lpstr>
      <vt:lpstr>Online Pre-Separation Briefing</vt:lpstr>
      <vt:lpstr>Online Pre-Separation Briefing</vt:lpstr>
      <vt:lpstr>Separation Briefing Signature Page</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AMC PowerPoint Presentation Template</dc:title>
  <dc:subject>Presentation</dc:subject>
  <dc:creator>Jones, Mark S CTR AMC</dc:creator>
  <cp:lastModifiedBy>James, Jimmy L CTR USA TRADOC</cp:lastModifiedBy>
  <cp:revision>159</cp:revision>
  <cp:lastPrinted>2020-01-28T21:35:46Z</cp:lastPrinted>
  <dcterms:created xsi:type="dcterms:W3CDTF">2017-05-18T14:22:46Z</dcterms:created>
  <dcterms:modified xsi:type="dcterms:W3CDTF">2020-09-04T14:48:02Z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0x01010072264E6EEB9B08439C4CAF57A8376C4E</vt:lpwstr>
  </property>
</Properties>
</file>